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9"/>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x="18288000" cy="10287000"/>
  <p:notesSz cx="6858000" cy="9144000"/>
  <p:embeddedFontLst>
    <p:embeddedFont>
      <p:font typeface="Montserrat Classic Bold" charset="1" panose="00000800000000000000"/>
      <p:regular r:id="rId48"/>
    </p:embeddedFont>
    <p:embeddedFont>
      <p:font typeface="Recoleta Bold" charset="1" panose="00000800000000000000"/>
      <p:regular r:id="rId49"/>
    </p:embeddedFont>
    <p:embeddedFont>
      <p:font typeface="Recoleta" charset="1" panose="00000500000000000000"/>
      <p:regular r:id="rId50"/>
    </p:embeddedFont>
    <p:embeddedFont>
      <p:font typeface="Poppins" charset="1" panose="00000500000000000000"/>
      <p:regular r:id="rId51"/>
    </p:embeddedFont>
    <p:embeddedFont>
      <p:font typeface="Inter" charset="1" panose="020B0502030000000004"/>
      <p:regular r:id="rId52"/>
    </p:embeddedFont>
    <p:embeddedFont>
      <p:font typeface="Bobby Jones" charset="1" panose="00000000000000000000"/>
      <p:regular r:id="rId53"/>
    </p:embeddedFont>
    <p:embeddedFont>
      <p:font typeface="Barlow SemiCondensed Heavy" charset="1" panose="00000A06000000000000"/>
      <p:regular r:id="rId54"/>
    </p:embeddedFont>
    <p:embeddedFont>
      <p:font typeface="Poppins Bold" charset="1" panose="00000800000000000000"/>
      <p:regular r:id="rId55"/>
    </p:embeddedFont>
    <p:embeddedFont>
      <p:font typeface="Inter Bold" charset="1" panose="020B0802030000000004"/>
      <p:regular r:id="rId56"/>
    </p:embeddedFont>
    <p:embeddedFont>
      <p:font typeface="Garet Bold" charset="1" panose="00000000000000000000"/>
      <p:regular r:id="rId57"/>
    </p:embeddedFont>
    <p:embeddedFont>
      <p:font typeface="Agrandir Grand Heavy" charset="1" panose="00000A07000000000000"/>
      <p:regular r:id="rId58"/>
    </p:embeddedFont>
    <p:embeddedFont>
      <p:font typeface="Anantason Expanded Medium" charset="1" panose="00000000000000000000"/>
      <p:regular r:id="rId62"/>
    </p:embeddedFont>
    <p:embeddedFont>
      <p:font typeface="Anantason Expanded" charset="1" panose="00000000000000000000"/>
      <p:regular r:id="rId63"/>
    </p:embeddedFont>
    <p:embeddedFont>
      <p:font typeface="Open Sauce Bold" charset="1" panose="00000800000000000000"/>
      <p:regular r:id="rId64"/>
    </p:embeddedFont>
    <p:embeddedFont>
      <p:font typeface="Canva Sans Bold" charset="1" panose="020B0803030501040103"/>
      <p:regular r:id="rId65"/>
    </p:embeddedFont>
    <p:embeddedFont>
      <p:font typeface="Arimo Bold" charset="1" panose="020B0704020202020204"/>
      <p:regular r:id="rId66"/>
    </p:embeddedFont>
    <p:embeddedFont>
      <p:font typeface="Garet Ultra-Bold" charset="1" panose="00000000000000000000"/>
      <p:regular r:id="rId67"/>
    </p:embeddedFont>
    <p:embeddedFont>
      <p:font typeface="Garet Light" charset="1" panose="00000000000000000000"/>
      <p:regular r:id="rId68"/>
    </p:embeddedFont>
    <p:embeddedFont>
      <p:font typeface="Canva Sans" charset="1" panose="020B0503030501040103"/>
      <p:regular r:id="rId6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notesMasters/notesMaster1.xml" Type="http://schemas.openxmlformats.org/officeDocument/2006/relationships/notesMaster"/><Relationship Id="rId6" Target="slides/slide1.xml" Type="http://schemas.openxmlformats.org/officeDocument/2006/relationships/slide"/><Relationship Id="rId60" Target="theme/theme2.xml" Type="http://schemas.openxmlformats.org/officeDocument/2006/relationships/theme"/><Relationship Id="rId61" Target="notesSlides/notesSlide1.xml" Type="http://schemas.openxmlformats.org/officeDocument/2006/relationships/notesSlide"/><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هنا هنقول ان التحدي بتاعنا اننا نعمل كذا ونقلل المخاطر وغيره بس المشاكل ال معطله الامور كذا وكذا ف السوفت وير الطرش هيحلها</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2" Target="../notesSlides/notesSlide1.xml" Type="http://schemas.openxmlformats.org/officeDocument/2006/relationships/notesSlide"/><Relationship Id="rId3" Target="../media/image10.png" Type="http://schemas.openxmlformats.org/officeDocument/2006/relationships/image"/><Relationship Id="rId4" Target="../media/image11.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5.png" Type="http://schemas.openxmlformats.org/officeDocument/2006/relationships/image"/><Relationship Id="rId8" Target="https://www.egyptianrc.org/Arabic/home" TargetMode="External" Type="http://schemas.openxmlformats.org/officeDocument/2006/relationships/hyperlink"/></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6.png" Type="http://schemas.openxmlformats.org/officeDocument/2006/relationships/image"/><Relationship Id="rId8" Target="https://www.afnci.org.eg" TargetMode="External" Type="http://schemas.openxmlformats.org/officeDocument/2006/relationships/hyperlink"/></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png" Type="http://schemas.openxmlformats.org/officeDocument/2006/relationships/image"/><Relationship Id="rId11" Target="../media/image3.svg" Type="http://schemas.openxmlformats.org/officeDocument/2006/relationships/image"/><Relationship Id="rId12" Target="../media/image4.png" Type="http://schemas.openxmlformats.org/officeDocument/2006/relationships/image"/><Relationship Id="rId13" Target="../media/image5.sv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png" Type="http://schemas.openxmlformats.org/officeDocument/2006/relationships/image"/><Relationship Id="rId11" Target="../media/image3.svg" Type="http://schemas.openxmlformats.org/officeDocument/2006/relationships/image"/><Relationship Id="rId12" Target="../media/image4.png" Type="http://schemas.openxmlformats.org/officeDocument/2006/relationships/image"/><Relationship Id="rId13" Target="../media/image5.sv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11" Target="../media/image4.png" Type="http://schemas.openxmlformats.org/officeDocument/2006/relationships/image"/><Relationship Id="rId12" Target="../media/image5.sv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11" Target="../media/image52.svg" Type="http://schemas.openxmlformats.org/officeDocument/2006/relationships/image"/><Relationship Id="rId12" Target="../media/image53.png" Type="http://schemas.openxmlformats.org/officeDocument/2006/relationships/image"/><Relationship Id="rId13" Target="../media/image54.svg" Type="http://schemas.openxmlformats.org/officeDocument/2006/relationships/image"/><Relationship Id="rId14" Target="../media/image55.png" Type="http://schemas.openxmlformats.org/officeDocument/2006/relationships/image"/><Relationship Id="rId15" Target="../media/image56.svg" Type="http://schemas.openxmlformats.org/officeDocument/2006/relationships/image"/><Relationship Id="rId16" Target="../media/image57.png" Type="http://schemas.openxmlformats.org/officeDocument/2006/relationships/image"/><Relationship Id="rId17" Target="../media/image58.svg" Type="http://schemas.openxmlformats.org/officeDocument/2006/relationships/image"/><Relationship Id="rId18" Target="../media/image59.png" Type="http://schemas.openxmlformats.org/officeDocument/2006/relationships/image"/><Relationship Id="rId19" Target="../media/image60.svg" Type="http://schemas.openxmlformats.org/officeDocument/2006/relationships/image"/><Relationship Id="rId2" Target="../media/image43.png" Type="http://schemas.openxmlformats.org/officeDocument/2006/relationships/image"/><Relationship Id="rId20" Target="../media/image61.png" Type="http://schemas.openxmlformats.org/officeDocument/2006/relationships/image"/><Relationship Id="rId21" Target="../media/image62.sv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49.png" Type="http://schemas.openxmlformats.org/officeDocument/2006/relationships/image"/><Relationship Id="rId9" Target="../media/image50.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jpeg" Type="http://schemas.openxmlformats.org/officeDocument/2006/relationships/image"/><Relationship Id="rId3" Target="../media/image61.png" Type="http://schemas.openxmlformats.org/officeDocument/2006/relationships/image"/><Relationship Id="rId4" Target="../media/image62.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jpeg" Type="http://schemas.openxmlformats.org/officeDocument/2006/relationships/image"/><Relationship Id="rId3" Target="../media/image61.png" Type="http://schemas.openxmlformats.org/officeDocument/2006/relationships/image"/><Relationship Id="rId4" Target="../media/image62.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jpeg" Type="http://schemas.openxmlformats.org/officeDocument/2006/relationships/image"/><Relationship Id="rId3" Target="../media/image61.png" Type="http://schemas.openxmlformats.org/officeDocument/2006/relationships/image"/><Relationship Id="rId4" Target="../media/image62.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8.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jpeg" Type="http://schemas.openxmlformats.org/officeDocument/2006/relationships/image"/><Relationship Id="rId3" Target="../media/VAFHl8a1yHU.mp4" Type="http://schemas.openxmlformats.org/officeDocument/2006/relationships/video"/><Relationship Id="rId4" Target="../media/VAFHl8a1yHU.mp4" Type="http://schemas.microsoft.com/office/2007/relationships/media"/><Relationship Id="rId5" Target="../media/image71.jpeg" Type="http://schemas.openxmlformats.org/officeDocument/2006/relationships/image"/><Relationship Id="rId6" Target="../media/image7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70.jpeg" Type="http://schemas.openxmlformats.org/officeDocument/2006/relationships/image"/><Relationship Id="rId4" Target="../media/VAFHl8a1yHU.mp4" Type="http://schemas.openxmlformats.org/officeDocument/2006/relationships/video"/><Relationship Id="rId5" Target="../media/VAFHl8a1yHU.mp4" Type="http://schemas.microsoft.com/office/2007/relationships/media"/><Relationship Id="rId6" Target="../media/image73.jpeg" Type="http://schemas.openxmlformats.org/officeDocument/2006/relationships/image"/><Relationship Id="rId7" Target="../media/image72.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70.jpeg" Type="http://schemas.openxmlformats.org/officeDocument/2006/relationships/image"/><Relationship Id="rId4" Target="../media/VAFHl8a1yHU.mp4" Type="http://schemas.openxmlformats.org/officeDocument/2006/relationships/video"/><Relationship Id="rId5" Target="../media/VAFHl8a1yHU.mp4" Type="http://schemas.microsoft.com/office/2007/relationships/media"/><Relationship Id="rId6" Target="../media/image72.png" Type="http://schemas.openxmlformats.org/officeDocument/2006/relationships/image"/><Relationship Id="rId7" Target="../media/image74.jpe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jpeg" Type="http://schemas.openxmlformats.org/officeDocument/2006/relationships/image"/><Relationship Id="rId3" Target="../media/VAFHl8a1yHU.mp4" Type="http://schemas.openxmlformats.org/officeDocument/2006/relationships/video"/><Relationship Id="rId4" Target="../media/VAFHl8a1yHU.mp4" Type="http://schemas.microsoft.com/office/2007/relationships/media"/><Relationship Id="rId5" Target="../media/image72.png" Type="http://schemas.openxmlformats.org/officeDocument/2006/relationships/image"/><Relationship Id="rId6" Target="../media/image75.jpe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jpeg" Type="http://schemas.openxmlformats.org/officeDocument/2006/relationships/image"/><Relationship Id="rId3" Target="../media/VAFHl8a1yHU.mp4" Type="http://schemas.openxmlformats.org/officeDocument/2006/relationships/video"/><Relationship Id="rId4" Target="../media/VAFHl8a1yHU.mp4" Type="http://schemas.microsoft.com/office/2007/relationships/media"/><Relationship Id="rId5" Target="../media/image72.png" Type="http://schemas.openxmlformats.org/officeDocument/2006/relationships/image"/><Relationship Id="rId6" Target="../media/image76.jpe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7.pn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78.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2.jpe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79.png" Type="http://schemas.openxmlformats.org/officeDocument/2006/relationships/image"/><Relationship Id="rId7" Target="../media/image78.png" Type="http://schemas.openxmlformats.org/officeDocument/2006/relationships/image"/><Relationship Id="rId8" Target="../media/image80.png" Type="http://schemas.openxmlformats.org/officeDocument/2006/relationships/image"/><Relationship Id="rId9" Target="../media/image81.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9.png" Type="http://schemas.openxmlformats.org/officeDocument/2006/relationships/image"/><Relationship Id="rId11" Target="../media/image82.jpeg" Type="http://schemas.openxmlformats.org/officeDocument/2006/relationships/image"/><Relationship Id="rId2" Target="../media/image83.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78.png" Type="http://schemas.openxmlformats.org/officeDocument/2006/relationships/image"/><Relationship Id="rId8" Target="../media/image80.png" Type="http://schemas.openxmlformats.org/officeDocument/2006/relationships/image"/><Relationship Id="rId9" Target="../media/image81.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3.jpe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84.png" Type="http://schemas.openxmlformats.org/officeDocument/2006/relationships/image"/><Relationship Id="rId7" Target="../media/image78.png" Type="http://schemas.openxmlformats.org/officeDocument/2006/relationships/image"/><Relationship Id="rId8" Target="../media/image80.png" Type="http://schemas.openxmlformats.org/officeDocument/2006/relationships/image"/><Relationship Id="rId9" Target="../media/image81.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5.jpeg" Type="http://schemas.openxmlformats.org/officeDocument/2006/relationships/image"/><Relationship Id="rId2" Target="../media/image83.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78.png" Type="http://schemas.openxmlformats.org/officeDocument/2006/relationships/image"/><Relationship Id="rId8" Target="../media/image80.png" Type="http://schemas.openxmlformats.org/officeDocument/2006/relationships/image"/><Relationship Id="rId9" Target="../media/image8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6.jpe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84.png" Type="http://schemas.openxmlformats.org/officeDocument/2006/relationships/image"/><Relationship Id="rId7" Target="../media/image78.png" Type="http://schemas.openxmlformats.org/officeDocument/2006/relationships/image"/><Relationship Id="rId8" Target="../media/image80.png" Type="http://schemas.openxmlformats.org/officeDocument/2006/relationships/image"/><Relationship Id="rId9" Target="../media/image81.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https://www.almasryalyoum.com/news/details/2932787" TargetMode="External" Type="http://schemas.openxmlformats.org/officeDocument/2006/relationships/hyperlink"/><Relationship Id="rId3" Target="../media/image87.png" Type="http://schemas.openxmlformats.org/officeDocument/2006/relationships/image"/><Relationship Id="rId4" Target="../media/image88.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9.png" Type="http://schemas.openxmlformats.org/officeDocument/2006/relationships/image"/><Relationship Id="rId3" Target="../media/image9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6.png" Type="http://schemas.openxmlformats.org/officeDocument/2006/relationships/image"/><Relationship Id="rId5"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18.png" Type="http://schemas.openxmlformats.org/officeDocument/2006/relationships/image"/><Relationship Id="rId12" Target="../media/image19.sv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38987" y="-473642"/>
            <a:ext cx="20776737" cy="13868472"/>
          </a:xfrm>
          <a:custGeom>
            <a:avLst/>
            <a:gdLst/>
            <a:ahLst/>
            <a:cxnLst/>
            <a:rect r="r" b="b" t="t" l="l"/>
            <a:pathLst>
              <a:path h="13868472" w="20776737">
                <a:moveTo>
                  <a:pt x="0" y="0"/>
                </a:moveTo>
                <a:lnTo>
                  <a:pt x="20776737" y="0"/>
                </a:lnTo>
                <a:lnTo>
                  <a:pt x="20776737" y="13868472"/>
                </a:lnTo>
                <a:lnTo>
                  <a:pt x="0" y="13868472"/>
                </a:lnTo>
                <a:lnTo>
                  <a:pt x="0" y="0"/>
                </a:lnTo>
                <a:close/>
              </a:path>
            </a:pathLst>
          </a:custGeom>
          <a:blipFill>
            <a:blip r:embed="rId2">
              <a:alphaModFix amt="28000"/>
            </a:blip>
            <a:stretch>
              <a:fillRect l="0" t="0" r="0" b="0"/>
            </a:stretch>
          </a:blipFill>
        </p:spPr>
      </p:sp>
      <p:grpSp>
        <p:nvGrpSpPr>
          <p:cNvPr name="Group 3" id="3"/>
          <p:cNvGrpSpPr/>
          <p:nvPr/>
        </p:nvGrpSpPr>
        <p:grpSpPr>
          <a:xfrm rot="0">
            <a:off x="9144000" y="1169381"/>
            <a:ext cx="7819080" cy="7948239"/>
            <a:chOff x="0" y="0"/>
            <a:chExt cx="10425440" cy="10597651"/>
          </a:xfrm>
        </p:grpSpPr>
        <p:sp>
          <p:nvSpPr>
            <p:cNvPr name="Freeform 4" id="4"/>
            <p:cNvSpPr/>
            <p:nvPr/>
          </p:nvSpPr>
          <p:spPr>
            <a:xfrm flipH="false" flipV="false" rot="0">
              <a:off x="0" y="0"/>
              <a:ext cx="10425440" cy="10597651"/>
            </a:xfrm>
            <a:custGeom>
              <a:avLst/>
              <a:gdLst/>
              <a:ahLst/>
              <a:cxnLst/>
              <a:rect r="r" b="b" t="t" l="l"/>
              <a:pathLst>
                <a:path h="10597651" w="10425440">
                  <a:moveTo>
                    <a:pt x="0" y="0"/>
                  </a:moveTo>
                  <a:lnTo>
                    <a:pt x="10425440" y="0"/>
                  </a:lnTo>
                  <a:lnTo>
                    <a:pt x="10425440" y="10597651"/>
                  </a:lnTo>
                  <a:lnTo>
                    <a:pt x="0" y="105976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928590" y="1719235"/>
              <a:ext cx="5083018" cy="7159181"/>
            </a:xfrm>
            <a:custGeom>
              <a:avLst/>
              <a:gdLst/>
              <a:ahLst/>
              <a:cxnLst/>
              <a:rect r="r" b="b" t="t" l="l"/>
              <a:pathLst>
                <a:path h="7159181" w="5083018">
                  <a:moveTo>
                    <a:pt x="0" y="0"/>
                  </a:moveTo>
                  <a:lnTo>
                    <a:pt x="5083019" y="0"/>
                  </a:lnTo>
                  <a:lnTo>
                    <a:pt x="5083019" y="7159181"/>
                  </a:lnTo>
                  <a:lnTo>
                    <a:pt x="0" y="71591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6" id="6"/>
          <p:cNvSpPr txBox="true"/>
          <p:nvPr/>
        </p:nvSpPr>
        <p:spPr>
          <a:xfrm rot="0">
            <a:off x="1519539" y="2244734"/>
            <a:ext cx="11789727" cy="3941677"/>
          </a:xfrm>
          <a:prstGeom prst="rect">
            <a:avLst/>
          </a:prstGeom>
        </p:spPr>
        <p:txBody>
          <a:bodyPr anchor="t" rtlCol="false" tIns="0" lIns="0" bIns="0" rIns="0">
            <a:spAutoFit/>
          </a:bodyPr>
          <a:lstStyle/>
          <a:p>
            <a:pPr algn="l">
              <a:lnSpc>
                <a:spcPts val="15811"/>
              </a:lnSpc>
            </a:pPr>
            <a:r>
              <a:rPr lang="en-US" sz="11294">
                <a:solidFill>
                  <a:srgbClr val="BF1B2C"/>
                </a:solidFill>
                <a:latin typeface="Montserrat Classic Bold"/>
                <a:ea typeface="Montserrat Classic Bold"/>
              </a:rPr>
              <a:t>BLOOD DR﻿OPLET</a:t>
            </a:r>
          </a:p>
        </p:txBody>
      </p:sp>
      <p:sp>
        <p:nvSpPr>
          <p:cNvPr name="Freeform 7" id="7"/>
          <p:cNvSpPr/>
          <p:nvPr/>
        </p:nvSpPr>
        <p:spPr>
          <a:xfrm flipH="false" flipV="false" rot="0">
            <a:off x="361577" y="8416275"/>
            <a:ext cx="1691994" cy="1684051"/>
          </a:xfrm>
          <a:custGeom>
            <a:avLst/>
            <a:gdLst/>
            <a:ahLst/>
            <a:cxnLst/>
            <a:rect r="r" b="b" t="t" l="l"/>
            <a:pathLst>
              <a:path h="1684051" w="1691994">
                <a:moveTo>
                  <a:pt x="0" y="0"/>
                </a:moveTo>
                <a:lnTo>
                  <a:pt x="1691995" y="0"/>
                </a:lnTo>
                <a:lnTo>
                  <a:pt x="1691995" y="1684050"/>
                </a:lnTo>
                <a:lnTo>
                  <a:pt x="0" y="1684050"/>
                </a:lnTo>
                <a:lnTo>
                  <a:pt x="0" y="0"/>
                </a:lnTo>
                <a:close/>
              </a:path>
            </a:pathLst>
          </a:custGeom>
          <a:blipFill>
            <a:blip r:embed="rId7"/>
            <a:stretch>
              <a:fillRect l="0" t="0" r="0" b="0"/>
            </a:stretch>
          </a:blipFill>
        </p:spPr>
      </p:sp>
      <p:sp>
        <p:nvSpPr>
          <p:cNvPr name="Freeform 8" id="8"/>
          <p:cNvSpPr/>
          <p:nvPr/>
        </p:nvSpPr>
        <p:spPr>
          <a:xfrm flipH="false" flipV="false" rot="891314">
            <a:off x="-389818" y="282882"/>
            <a:ext cx="2232441" cy="1936643"/>
          </a:xfrm>
          <a:custGeom>
            <a:avLst/>
            <a:gdLst/>
            <a:ahLst/>
            <a:cxnLst/>
            <a:rect r="r" b="b" t="t" l="l"/>
            <a:pathLst>
              <a:path h="1936643" w="2232441">
                <a:moveTo>
                  <a:pt x="0" y="0"/>
                </a:moveTo>
                <a:lnTo>
                  <a:pt x="2232441" y="0"/>
                </a:lnTo>
                <a:lnTo>
                  <a:pt x="2232441" y="1936643"/>
                </a:lnTo>
                <a:lnTo>
                  <a:pt x="0" y="1936643"/>
                </a:lnTo>
                <a:lnTo>
                  <a:pt x="0" y="0"/>
                </a:lnTo>
                <a:close/>
              </a:path>
            </a:pathLst>
          </a:custGeom>
          <a:blipFill>
            <a:blip r:embed="rId8"/>
            <a:stretch>
              <a:fillRect l="0" t="0" r="0" b="0"/>
            </a:stretch>
          </a:blipFill>
        </p:spPr>
      </p:sp>
      <p:grpSp>
        <p:nvGrpSpPr>
          <p:cNvPr name="Group 9" id="9"/>
          <p:cNvGrpSpPr/>
          <p:nvPr/>
        </p:nvGrpSpPr>
        <p:grpSpPr>
          <a:xfrm rot="0">
            <a:off x="1633703" y="6541135"/>
            <a:ext cx="4845565" cy="369642"/>
            <a:chOff x="0" y="0"/>
            <a:chExt cx="1276198" cy="97354"/>
          </a:xfrm>
        </p:grpSpPr>
        <p:sp>
          <p:nvSpPr>
            <p:cNvPr name="Freeform 10" id="10"/>
            <p:cNvSpPr/>
            <p:nvPr/>
          </p:nvSpPr>
          <p:spPr>
            <a:xfrm flipH="false" flipV="false" rot="0">
              <a:off x="0" y="0"/>
              <a:ext cx="1276198" cy="97354"/>
            </a:xfrm>
            <a:custGeom>
              <a:avLst/>
              <a:gdLst/>
              <a:ahLst/>
              <a:cxnLst/>
              <a:rect r="r" b="b" t="t" l="l"/>
              <a:pathLst>
                <a:path h="97354" w="1276198">
                  <a:moveTo>
                    <a:pt x="0" y="0"/>
                  </a:moveTo>
                  <a:lnTo>
                    <a:pt x="1276198" y="0"/>
                  </a:lnTo>
                  <a:lnTo>
                    <a:pt x="1276198" y="97354"/>
                  </a:lnTo>
                  <a:lnTo>
                    <a:pt x="0" y="97354"/>
                  </a:lnTo>
                  <a:close/>
                </a:path>
              </a:pathLst>
            </a:custGeom>
            <a:solidFill>
              <a:srgbClr val="EF4836"/>
            </a:solidFill>
          </p:spPr>
        </p:sp>
        <p:sp>
          <p:nvSpPr>
            <p:cNvPr name="TextBox 11" id="11"/>
            <p:cNvSpPr txBox="true"/>
            <p:nvPr/>
          </p:nvSpPr>
          <p:spPr>
            <a:xfrm>
              <a:off x="0" y="0"/>
              <a:ext cx="1276198" cy="97354"/>
            </a:xfrm>
            <a:prstGeom prst="rect">
              <a:avLst/>
            </a:prstGeom>
          </p:spPr>
          <p:txBody>
            <a:bodyPr anchor="ctr" rtlCol="false" tIns="50800" lIns="50800" bIns="50800" rIns="50800"/>
            <a:lstStyle/>
            <a:p>
              <a:pPr algn="ctr">
                <a:lnSpc>
                  <a:spcPts val="1988"/>
                </a:lnSpc>
              </a:pPr>
            </a:p>
          </p:txBody>
        </p:sp>
      </p:grpSp>
      <p:sp>
        <p:nvSpPr>
          <p:cNvPr name="TextBox 12" id="12"/>
          <p:cNvSpPr txBox="true"/>
          <p:nvPr/>
        </p:nvSpPr>
        <p:spPr>
          <a:xfrm rot="0">
            <a:off x="1633703" y="6100687"/>
            <a:ext cx="8840097" cy="795173"/>
          </a:xfrm>
          <a:prstGeom prst="rect">
            <a:avLst/>
          </a:prstGeom>
        </p:spPr>
        <p:txBody>
          <a:bodyPr anchor="t" rtlCol="false" tIns="0" lIns="0" bIns="0" rIns="0">
            <a:spAutoFit/>
          </a:bodyPr>
          <a:lstStyle/>
          <a:p>
            <a:pPr algn="l">
              <a:lnSpc>
                <a:spcPts val="6571"/>
              </a:lnSpc>
            </a:pPr>
            <a:r>
              <a:rPr lang="en-US" sz="4693">
                <a:solidFill>
                  <a:srgbClr val="1E1E1E"/>
                </a:solidFill>
                <a:latin typeface="Montserrat Classic Bold"/>
              </a:rPr>
              <a:t>WE SAVE LIVES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5202B">
                <a:alpha val="19500"/>
              </a:srgbClr>
            </a:gs>
            <a:gs pos="25000">
              <a:srgbClr val="FFFFFF">
                <a:alpha val="12000"/>
              </a:srgbClr>
            </a:gs>
            <a:gs pos="50000">
              <a:srgbClr val="CB3754">
                <a:alpha val="0"/>
              </a:srgbClr>
            </a:gs>
            <a:gs pos="75000">
              <a:srgbClr val="CB3754">
                <a:alpha val="0"/>
              </a:srgbClr>
            </a:gs>
            <a:gs pos="100000">
              <a:srgbClr val="CB3754">
                <a:alpha val="32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0" y="-484832"/>
            <a:ext cx="18744374" cy="16776215"/>
          </a:xfrm>
          <a:custGeom>
            <a:avLst/>
            <a:gdLst/>
            <a:ahLst/>
            <a:cxnLst/>
            <a:rect r="r" b="b" t="t" l="l"/>
            <a:pathLst>
              <a:path h="16776215" w="18744374">
                <a:moveTo>
                  <a:pt x="0" y="0"/>
                </a:moveTo>
                <a:lnTo>
                  <a:pt x="18744374" y="0"/>
                </a:lnTo>
                <a:lnTo>
                  <a:pt x="18744374" y="16776215"/>
                </a:lnTo>
                <a:lnTo>
                  <a:pt x="0" y="16776215"/>
                </a:lnTo>
                <a:lnTo>
                  <a:pt x="0" y="0"/>
                </a:lnTo>
                <a:close/>
              </a:path>
            </a:pathLst>
          </a:custGeom>
          <a:blipFill>
            <a:blip r:embed="rId3">
              <a:alphaModFix amt="65999"/>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0164595" y="518206"/>
            <a:ext cx="7550793" cy="9250589"/>
          </a:xfrm>
          <a:custGeom>
            <a:avLst/>
            <a:gdLst/>
            <a:ahLst/>
            <a:cxnLst/>
            <a:rect r="r" b="b" t="t" l="l"/>
            <a:pathLst>
              <a:path h="9250589" w="7550793">
                <a:moveTo>
                  <a:pt x="0" y="0"/>
                </a:moveTo>
                <a:lnTo>
                  <a:pt x="7550793" y="0"/>
                </a:lnTo>
                <a:lnTo>
                  <a:pt x="7550793" y="9250588"/>
                </a:lnTo>
                <a:lnTo>
                  <a:pt x="0" y="92505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1028700" y="2075154"/>
            <a:ext cx="9896075" cy="1704293"/>
          </a:xfrm>
          <a:prstGeom prst="rect">
            <a:avLst/>
          </a:prstGeom>
        </p:spPr>
        <p:txBody>
          <a:bodyPr anchor="t" rtlCol="false" tIns="0" lIns="0" bIns="0" rIns="0">
            <a:spAutoFit/>
          </a:bodyPr>
          <a:lstStyle/>
          <a:p>
            <a:pPr algn="l">
              <a:lnSpc>
                <a:spcPts val="13704"/>
              </a:lnSpc>
              <a:spcBef>
                <a:spcPct val="0"/>
              </a:spcBef>
            </a:pPr>
            <a:r>
              <a:rPr lang="en-US" sz="9789">
                <a:solidFill>
                  <a:srgbClr val="450000"/>
                </a:solidFill>
                <a:latin typeface="Bobby Jones"/>
              </a:rPr>
              <a:t>PROBLEM STATMENT </a:t>
            </a:r>
          </a:p>
        </p:txBody>
      </p:sp>
      <p:sp>
        <p:nvSpPr>
          <p:cNvPr name="TextBox 5" id="5"/>
          <p:cNvSpPr txBox="true"/>
          <p:nvPr/>
        </p:nvSpPr>
        <p:spPr>
          <a:xfrm rot="0">
            <a:off x="1028700" y="4204475"/>
            <a:ext cx="8359100" cy="4065195"/>
          </a:xfrm>
          <a:prstGeom prst="rect">
            <a:avLst/>
          </a:prstGeom>
        </p:spPr>
        <p:txBody>
          <a:bodyPr anchor="t" rtlCol="false" tIns="0" lIns="0" bIns="0" rIns="0">
            <a:spAutoFit/>
          </a:bodyPr>
          <a:lstStyle/>
          <a:p>
            <a:pPr algn="just" marL="726647" indent="-363323" lvl="1">
              <a:lnSpc>
                <a:spcPts val="6529"/>
              </a:lnSpc>
              <a:buFont typeface="Arial"/>
              <a:buChar char="•"/>
            </a:pPr>
            <a:r>
              <a:rPr lang="en-US" sz="3365">
                <a:solidFill>
                  <a:srgbClr val="450000"/>
                </a:solidFill>
                <a:latin typeface="Inter"/>
              </a:rPr>
              <a:t>Difficulty for the donor to reach blood banks where his type is not available</a:t>
            </a:r>
          </a:p>
          <a:p>
            <a:pPr algn="just" marL="726647" indent="-363323" lvl="1">
              <a:lnSpc>
                <a:spcPts val="6529"/>
              </a:lnSpc>
              <a:buFont typeface="Arial"/>
              <a:buChar char="•"/>
            </a:pPr>
            <a:r>
              <a:rPr lang="en-US" sz="3365">
                <a:solidFill>
                  <a:srgbClr val="450000"/>
                </a:solidFill>
                <a:latin typeface="Inter"/>
              </a:rPr>
              <a:t>Difficulty in the patient’s access to blood banks that carry his type</a:t>
            </a:r>
          </a:p>
        </p:txBody>
      </p:sp>
      <p:grpSp>
        <p:nvGrpSpPr>
          <p:cNvPr name="Group 6" id="6"/>
          <p:cNvGrpSpPr/>
          <p:nvPr/>
        </p:nvGrpSpPr>
        <p:grpSpPr>
          <a:xfrm rot="0">
            <a:off x="1028700" y="1028700"/>
            <a:ext cx="1315033" cy="1336755"/>
            <a:chOff x="0" y="0"/>
            <a:chExt cx="1753377" cy="1782340"/>
          </a:xfrm>
        </p:grpSpPr>
        <p:sp>
          <p:nvSpPr>
            <p:cNvPr name="Freeform 7" id="7"/>
            <p:cNvSpPr/>
            <p:nvPr/>
          </p:nvSpPr>
          <p:spPr>
            <a:xfrm flipH="false" flipV="false" rot="0">
              <a:off x="0" y="0"/>
              <a:ext cx="1753377" cy="1782340"/>
            </a:xfrm>
            <a:custGeom>
              <a:avLst/>
              <a:gdLst/>
              <a:ahLst/>
              <a:cxnLst/>
              <a:rect r="r" b="b" t="t" l="l"/>
              <a:pathLst>
                <a:path h="1782340" w="1753377">
                  <a:moveTo>
                    <a:pt x="0" y="0"/>
                  </a:moveTo>
                  <a:lnTo>
                    <a:pt x="1753377" y="0"/>
                  </a:lnTo>
                  <a:lnTo>
                    <a:pt x="1753377" y="1782340"/>
                  </a:lnTo>
                  <a:lnTo>
                    <a:pt x="0" y="178234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492538" y="289145"/>
              <a:ext cx="854875" cy="1204050"/>
            </a:xfrm>
            <a:custGeom>
              <a:avLst/>
              <a:gdLst/>
              <a:ahLst/>
              <a:cxnLst/>
              <a:rect r="r" b="b" t="t" l="l"/>
              <a:pathLst>
                <a:path h="1204050" w="854875">
                  <a:moveTo>
                    <a:pt x="0" y="0"/>
                  </a:moveTo>
                  <a:lnTo>
                    <a:pt x="854875" y="0"/>
                  </a:lnTo>
                  <a:lnTo>
                    <a:pt x="854875" y="1204050"/>
                  </a:lnTo>
                  <a:lnTo>
                    <a:pt x="0" y="12040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38987" y="-473642"/>
            <a:ext cx="20776737" cy="13868472"/>
          </a:xfrm>
          <a:custGeom>
            <a:avLst/>
            <a:gdLst/>
            <a:ahLst/>
            <a:cxnLst/>
            <a:rect r="r" b="b" t="t" l="l"/>
            <a:pathLst>
              <a:path h="13868472" w="20776737">
                <a:moveTo>
                  <a:pt x="0" y="0"/>
                </a:moveTo>
                <a:lnTo>
                  <a:pt x="20776737" y="0"/>
                </a:lnTo>
                <a:lnTo>
                  <a:pt x="20776737" y="13868472"/>
                </a:lnTo>
                <a:lnTo>
                  <a:pt x="0" y="13868472"/>
                </a:lnTo>
                <a:lnTo>
                  <a:pt x="0" y="0"/>
                </a:lnTo>
                <a:close/>
              </a:path>
            </a:pathLst>
          </a:custGeom>
          <a:blipFill>
            <a:blip r:embed="rId2">
              <a:alphaModFix amt="28000"/>
            </a:blip>
            <a:stretch>
              <a:fillRect l="0" t="0" r="0" b="0"/>
            </a:stretch>
          </a:blipFill>
        </p:spPr>
      </p:sp>
      <p:grpSp>
        <p:nvGrpSpPr>
          <p:cNvPr name="Group 3" id="3"/>
          <p:cNvGrpSpPr/>
          <p:nvPr/>
        </p:nvGrpSpPr>
        <p:grpSpPr>
          <a:xfrm rot="0">
            <a:off x="1028700" y="643964"/>
            <a:ext cx="1315033" cy="1336755"/>
            <a:chOff x="0" y="0"/>
            <a:chExt cx="1753377" cy="1782340"/>
          </a:xfrm>
        </p:grpSpPr>
        <p:sp>
          <p:nvSpPr>
            <p:cNvPr name="Freeform 4" id="4"/>
            <p:cNvSpPr/>
            <p:nvPr/>
          </p:nvSpPr>
          <p:spPr>
            <a:xfrm flipH="false" flipV="false" rot="0">
              <a:off x="0" y="0"/>
              <a:ext cx="1753377" cy="1782340"/>
            </a:xfrm>
            <a:custGeom>
              <a:avLst/>
              <a:gdLst/>
              <a:ahLst/>
              <a:cxnLst/>
              <a:rect r="r" b="b" t="t" l="l"/>
              <a:pathLst>
                <a:path h="1782340" w="1753377">
                  <a:moveTo>
                    <a:pt x="0" y="0"/>
                  </a:moveTo>
                  <a:lnTo>
                    <a:pt x="1753377" y="0"/>
                  </a:lnTo>
                  <a:lnTo>
                    <a:pt x="1753377" y="1782340"/>
                  </a:lnTo>
                  <a:lnTo>
                    <a:pt x="0" y="17823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492538" y="289145"/>
              <a:ext cx="854875" cy="1204050"/>
            </a:xfrm>
            <a:custGeom>
              <a:avLst/>
              <a:gdLst/>
              <a:ahLst/>
              <a:cxnLst/>
              <a:rect r="r" b="b" t="t" l="l"/>
              <a:pathLst>
                <a:path h="1204050" w="854875">
                  <a:moveTo>
                    <a:pt x="0" y="0"/>
                  </a:moveTo>
                  <a:lnTo>
                    <a:pt x="854875" y="0"/>
                  </a:lnTo>
                  <a:lnTo>
                    <a:pt x="854875" y="1204050"/>
                  </a:lnTo>
                  <a:lnTo>
                    <a:pt x="0" y="12040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Freeform 6" id="6">
            <a:hlinkClick r:id="rId8" tooltip="https://www.egyptianrc.org/Arabic/home"/>
          </p:cNvPr>
          <p:cNvSpPr/>
          <p:nvPr/>
        </p:nvSpPr>
        <p:spPr>
          <a:xfrm flipH="false" flipV="false" rot="0">
            <a:off x="876578" y="3845435"/>
            <a:ext cx="16145608" cy="5797601"/>
          </a:xfrm>
          <a:custGeom>
            <a:avLst/>
            <a:gdLst/>
            <a:ahLst/>
            <a:cxnLst/>
            <a:rect r="r" b="b" t="t" l="l"/>
            <a:pathLst>
              <a:path h="5797601" w="16145608">
                <a:moveTo>
                  <a:pt x="0" y="0"/>
                </a:moveTo>
                <a:lnTo>
                  <a:pt x="16145607" y="0"/>
                </a:lnTo>
                <a:lnTo>
                  <a:pt x="16145607" y="5797601"/>
                </a:lnTo>
                <a:lnTo>
                  <a:pt x="0" y="5797601"/>
                </a:lnTo>
                <a:lnTo>
                  <a:pt x="0" y="0"/>
                </a:lnTo>
                <a:close/>
              </a:path>
            </a:pathLst>
          </a:custGeom>
          <a:blipFill>
            <a:blip r:embed="rId7"/>
            <a:stretch>
              <a:fillRect l="-1740" t="0" r="-6797" b="0"/>
            </a:stretch>
          </a:blipFill>
        </p:spPr>
      </p:sp>
      <p:sp>
        <p:nvSpPr>
          <p:cNvPr name="TextBox 7" id="7"/>
          <p:cNvSpPr txBox="true"/>
          <p:nvPr/>
        </p:nvSpPr>
        <p:spPr>
          <a:xfrm rot="0">
            <a:off x="1028700" y="1761644"/>
            <a:ext cx="9279290" cy="1726489"/>
          </a:xfrm>
          <a:prstGeom prst="rect">
            <a:avLst/>
          </a:prstGeom>
        </p:spPr>
        <p:txBody>
          <a:bodyPr anchor="t" rtlCol="false" tIns="0" lIns="0" bIns="0" rIns="0">
            <a:spAutoFit/>
          </a:bodyPr>
          <a:lstStyle/>
          <a:p>
            <a:pPr algn="l">
              <a:lnSpc>
                <a:spcPts val="13931"/>
              </a:lnSpc>
              <a:spcBef>
                <a:spcPct val="0"/>
              </a:spcBef>
            </a:pPr>
            <a:r>
              <a:rPr lang="en-US" sz="9950">
                <a:solidFill>
                  <a:srgbClr val="63100F"/>
                </a:solidFill>
                <a:latin typeface="Bobby Jones"/>
              </a:rPr>
              <a:t>RELATED WORK </a:t>
            </a: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38987" y="-473642"/>
            <a:ext cx="20776737" cy="13868472"/>
          </a:xfrm>
          <a:custGeom>
            <a:avLst/>
            <a:gdLst/>
            <a:ahLst/>
            <a:cxnLst/>
            <a:rect r="r" b="b" t="t" l="l"/>
            <a:pathLst>
              <a:path h="13868472" w="20776737">
                <a:moveTo>
                  <a:pt x="0" y="0"/>
                </a:moveTo>
                <a:lnTo>
                  <a:pt x="20776737" y="0"/>
                </a:lnTo>
                <a:lnTo>
                  <a:pt x="20776737" y="13868472"/>
                </a:lnTo>
                <a:lnTo>
                  <a:pt x="0" y="13868472"/>
                </a:lnTo>
                <a:lnTo>
                  <a:pt x="0" y="0"/>
                </a:lnTo>
                <a:close/>
              </a:path>
            </a:pathLst>
          </a:custGeom>
          <a:blipFill>
            <a:blip r:embed="rId2">
              <a:alphaModFix amt="28000"/>
            </a:blip>
            <a:stretch>
              <a:fillRect l="0" t="0" r="0" b="0"/>
            </a:stretch>
          </a:blipFill>
        </p:spPr>
      </p:sp>
      <p:grpSp>
        <p:nvGrpSpPr>
          <p:cNvPr name="Group 3" id="3"/>
          <p:cNvGrpSpPr/>
          <p:nvPr/>
        </p:nvGrpSpPr>
        <p:grpSpPr>
          <a:xfrm rot="0">
            <a:off x="1139716" y="819398"/>
            <a:ext cx="1315033" cy="1336755"/>
            <a:chOff x="0" y="0"/>
            <a:chExt cx="1753377" cy="1782340"/>
          </a:xfrm>
        </p:grpSpPr>
        <p:sp>
          <p:nvSpPr>
            <p:cNvPr name="Freeform 4" id="4"/>
            <p:cNvSpPr/>
            <p:nvPr/>
          </p:nvSpPr>
          <p:spPr>
            <a:xfrm flipH="false" flipV="false" rot="0">
              <a:off x="0" y="0"/>
              <a:ext cx="1753377" cy="1782340"/>
            </a:xfrm>
            <a:custGeom>
              <a:avLst/>
              <a:gdLst/>
              <a:ahLst/>
              <a:cxnLst/>
              <a:rect r="r" b="b" t="t" l="l"/>
              <a:pathLst>
                <a:path h="1782340" w="1753377">
                  <a:moveTo>
                    <a:pt x="0" y="0"/>
                  </a:moveTo>
                  <a:lnTo>
                    <a:pt x="1753377" y="0"/>
                  </a:lnTo>
                  <a:lnTo>
                    <a:pt x="1753377" y="1782340"/>
                  </a:lnTo>
                  <a:lnTo>
                    <a:pt x="0" y="17823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492538" y="289145"/>
              <a:ext cx="854875" cy="1204050"/>
            </a:xfrm>
            <a:custGeom>
              <a:avLst/>
              <a:gdLst/>
              <a:ahLst/>
              <a:cxnLst/>
              <a:rect r="r" b="b" t="t" l="l"/>
              <a:pathLst>
                <a:path h="1204050" w="854875">
                  <a:moveTo>
                    <a:pt x="0" y="0"/>
                  </a:moveTo>
                  <a:lnTo>
                    <a:pt x="854875" y="0"/>
                  </a:lnTo>
                  <a:lnTo>
                    <a:pt x="854875" y="1204050"/>
                  </a:lnTo>
                  <a:lnTo>
                    <a:pt x="0" y="12040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Freeform 6" id="6">
            <a:hlinkClick r:id="rId8" tooltip="https://www.afnci.org.eg"/>
          </p:cNvPr>
          <p:cNvSpPr/>
          <p:nvPr/>
        </p:nvSpPr>
        <p:spPr>
          <a:xfrm flipH="false" flipV="false" rot="0">
            <a:off x="1361749" y="3703361"/>
            <a:ext cx="15786535" cy="5764240"/>
          </a:xfrm>
          <a:custGeom>
            <a:avLst/>
            <a:gdLst/>
            <a:ahLst/>
            <a:cxnLst/>
            <a:rect r="r" b="b" t="t" l="l"/>
            <a:pathLst>
              <a:path h="5764240" w="15786535">
                <a:moveTo>
                  <a:pt x="0" y="0"/>
                </a:moveTo>
                <a:lnTo>
                  <a:pt x="15786535" y="0"/>
                </a:lnTo>
                <a:lnTo>
                  <a:pt x="15786535" y="5764241"/>
                </a:lnTo>
                <a:lnTo>
                  <a:pt x="0" y="5764241"/>
                </a:lnTo>
                <a:lnTo>
                  <a:pt x="0" y="0"/>
                </a:lnTo>
                <a:close/>
              </a:path>
            </a:pathLst>
          </a:custGeom>
          <a:blipFill>
            <a:blip r:embed="rId7"/>
            <a:stretch>
              <a:fillRect l="-4608" t="0" r="-5760" b="0"/>
            </a:stretch>
          </a:blipFill>
        </p:spPr>
      </p:sp>
      <p:sp>
        <p:nvSpPr>
          <p:cNvPr name="TextBox 7" id="7"/>
          <p:cNvSpPr txBox="true"/>
          <p:nvPr/>
        </p:nvSpPr>
        <p:spPr>
          <a:xfrm rot="0">
            <a:off x="1139716" y="1937079"/>
            <a:ext cx="9279290" cy="1726489"/>
          </a:xfrm>
          <a:prstGeom prst="rect">
            <a:avLst/>
          </a:prstGeom>
        </p:spPr>
        <p:txBody>
          <a:bodyPr anchor="t" rtlCol="false" tIns="0" lIns="0" bIns="0" rIns="0">
            <a:spAutoFit/>
          </a:bodyPr>
          <a:lstStyle/>
          <a:p>
            <a:pPr algn="l">
              <a:lnSpc>
                <a:spcPts val="13931"/>
              </a:lnSpc>
              <a:spcBef>
                <a:spcPct val="0"/>
              </a:spcBef>
            </a:pPr>
            <a:r>
              <a:rPr lang="en-US" sz="9950">
                <a:solidFill>
                  <a:srgbClr val="63100F"/>
                </a:solidFill>
                <a:latin typeface="Bobby Jones"/>
              </a:rPr>
              <a:t>RELATED WORK </a:t>
            </a:r>
          </a:p>
        </p:txBody>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38987" y="-473642"/>
            <a:ext cx="20776737" cy="13868472"/>
          </a:xfrm>
          <a:custGeom>
            <a:avLst/>
            <a:gdLst/>
            <a:ahLst/>
            <a:cxnLst/>
            <a:rect r="r" b="b" t="t" l="l"/>
            <a:pathLst>
              <a:path h="13868472" w="20776737">
                <a:moveTo>
                  <a:pt x="0" y="0"/>
                </a:moveTo>
                <a:lnTo>
                  <a:pt x="20776737" y="0"/>
                </a:lnTo>
                <a:lnTo>
                  <a:pt x="20776737" y="13868472"/>
                </a:lnTo>
                <a:lnTo>
                  <a:pt x="0" y="13868472"/>
                </a:lnTo>
                <a:lnTo>
                  <a:pt x="0" y="0"/>
                </a:lnTo>
                <a:close/>
              </a:path>
            </a:pathLst>
          </a:custGeom>
          <a:blipFill>
            <a:blip r:embed="rId2">
              <a:alphaModFix amt="28000"/>
            </a:blip>
            <a:stretch>
              <a:fillRect l="0" t="0" r="0" b="0"/>
            </a:stretch>
          </a:blipFill>
        </p:spPr>
      </p:sp>
      <p:grpSp>
        <p:nvGrpSpPr>
          <p:cNvPr name="Group 3" id="3"/>
          <p:cNvGrpSpPr/>
          <p:nvPr/>
        </p:nvGrpSpPr>
        <p:grpSpPr>
          <a:xfrm rot="0">
            <a:off x="1139716" y="819398"/>
            <a:ext cx="1315033" cy="1336755"/>
            <a:chOff x="0" y="0"/>
            <a:chExt cx="1753377" cy="1782340"/>
          </a:xfrm>
        </p:grpSpPr>
        <p:sp>
          <p:nvSpPr>
            <p:cNvPr name="Freeform 4" id="4"/>
            <p:cNvSpPr/>
            <p:nvPr/>
          </p:nvSpPr>
          <p:spPr>
            <a:xfrm flipH="false" flipV="false" rot="0">
              <a:off x="0" y="0"/>
              <a:ext cx="1753377" cy="1782340"/>
            </a:xfrm>
            <a:custGeom>
              <a:avLst/>
              <a:gdLst/>
              <a:ahLst/>
              <a:cxnLst/>
              <a:rect r="r" b="b" t="t" l="l"/>
              <a:pathLst>
                <a:path h="1782340" w="1753377">
                  <a:moveTo>
                    <a:pt x="0" y="0"/>
                  </a:moveTo>
                  <a:lnTo>
                    <a:pt x="1753377" y="0"/>
                  </a:lnTo>
                  <a:lnTo>
                    <a:pt x="1753377" y="1782340"/>
                  </a:lnTo>
                  <a:lnTo>
                    <a:pt x="0" y="17823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492538" y="289145"/>
              <a:ext cx="854875" cy="1204050"/>
            </a:xfrm>
            <a:custGeom>
              <a:avLst/>
              <a:gdLst/>
              <a:ahLst/>
              <a:cxnLst/>
              <a:rect r="r" b="b" t="t" l="l"/>
              <a:pathLst>
                <a:path h="1204050" w="854875">
                  <a:moveTo>
                    <a:pt x="0" y="0"/>
                  </a:moveTo>
                  <a:lnTo>
                    <a:pt x="854875" y="0"/>
                  </a:lnTo>
                  <a:lnTo>
                    <a:pt x="854875" y="1204050"/>
                  </a:lnTo>
                  <a:lnTo>
                    <a:pt x="0" y="12040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Freeform 6" id="6"/>
          <p:cNvSpPr/>
          <p:nvPr/>
        </p:nvSpPr>
        <p:spPr>
          <a:xfrm flipH="false" flipV="false" rot="0">
            <a:off x="1413991" y="3663567"/>
            <a:ext cx="15845309" cy="5998889"/>
          </a:xfrm>
          <a:custGeom>
            <a:avLst/>
            <a:gdLst/>
            <a:ahLst/>
            <a:cxnLst/>
            <a:rect r="r" b="b" t="t" l="l"/>
            <a:pathLst>
              <a:path h="5998889" w="15845309">
                <a:moveTo>
                  <a:pt x="0" y="0"/>
                </a:moveTo>
                <a:lnTo>
                  <a:pt x="15845309" y="0"/>
                </a:lnTo>
                <a:lnTo>
                  <a:pt x="15845309" y="5998889"/>
                </a:lnTo>
                <a:lnTo>
                  <a:pt x="0" y="5998889"/>
                </a:lnTo>
                <a:lnTo>
                  <a:pt x="0" y="0"/>
                </a:lnTo>
                <a:close/>
              </a:path>
            </a:pathLst>
          </a:custGeom>
          <a:blipFill>
            <a:blip r:embed="rId7"/>
            <a:stretch>
              <a:fillRect l="-6479" t="0" r="-8099" b="0"/>
            </a:stretch>
          </a:blipFill>
        </p:spPr>
      </p:sp>
      <p:sp>
        <p:nvSpPr>
          <p:cNvPr name="TextBox 7" id="7"/>
          <p:cNvSpPr txBox="true"/>
          <p:nvPr/>
        </p:nvSpPr>
        <p:spPr>
          <a:xfrm rot="0">
            <a:off x="1139716" y="1937079"/>
            <a:ext cx="9279290" cy="1726489"/>
          </a:xfrm>
          <a:prstGeom prst="rect">
            <a:avLst/>
          </a:prstGeom>
        </p:spPr>
        <p:txBody>
          <a:bodyPr anchor="t" rtlCol="false" tIns="0" lIns="0" bIns="0" rIns="0">
            <a:spAutoFit/>
          </a:bodyPr>
          <a:lstStyle/>
          <a:p>
            <a:pPr algn="l">
              <a:lnSpc>
                <a:spcPts val="13931"/>
              </a:lnSpc>
              <a:spcBef>
                <a:spcPct val="0"/>
              </a:spcBef>
            </a:pPr>
            <a:r>
              <a:rPr lang="en-US" sz="9950">
                <a:solidFill>
                  <a:srgbClr val="63100F"/>
                </a:solidFill>
                <a:latin typeface="Bobby Jones"/>
              </a:rPr>
              <a:t>RELATED WORK </a:t>
            </a:r>
          </a:p>
        </p:txBody>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5202B">
                <a:alpha val="19500"/>
              </a:srgbClr>
            </a:gs>
            <a:gs pos="33333">
              <a:srgbClr val="FFFFFF">
                <a:alpha val="12000"/>
              </a:srgbClr>
            </a:gs>
            <a:gs pos="66667">
              <a:srgbClr val="CB3754">
                <a:alpha val="0"/>
              </a:srgbClr>
            </a:gs>
            <a:gs pos="100000">
              <a:srgbClr val="CB3754">
                <a:alpha val="32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0" y="-484832"/>
            <a:ext cx="18744374" cy="16776215"/>
          </a:xfrm>
          <a:custGeom>
            <a:avLst/>
            <a:gdLst/>
            <a:ahLst/>
            <a:cxnLst/>
            <a:rect r="r" b="b" t="t" l="l"/>
            <a:pathLst>
              <a:path h="16776215" w="18744374">
                <a:moveTo>
                  <a:pt x="0" y="0"/>
                </a:moveTo>
                <a:lnTo>
                  <a:pt x="18744374" y="0"/>
                </a:lnTo>
                <a:lnTo>
                  <a:pt x="18744374" y="16776215"/>
                </a:lnTo>
                <a:lnTo>
                  <a:pt x="0" y="1677621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3" id="3"/>
          <p:cNvSpPr txBox="true"/>
          <p:nvPr/>
        </p:nvSpPr>
        <p:spPr>
          <a:xfrm rot="0">
            <a:off x="2581495" y="6591019"/>
            <a:ext cx="13125011" cy="2439958"/>
          </a:xfrm>
          <a:prstGeom prst="rect">
            <a:avLst/>
          </a:prstGeom>
        </p:spPr>
        <p:txBody>
          <a:bodyPr anchor="t" rtlCol="false" tIns="0" lIns="0" bIns="0" rIns="0">
            <a:spAutoFit/>
          </a:bodyPr>
          <a:lstStyle/>
          <a:p>
            <a:pPr algn="ctr">
              <a:lnSpc>
                <a:spcPts val="6549"/>
              </a:lnSpc>
              <a:spcBef>
                <a:spcPct val="0"/>
              </a:spcBef>
            </a:pPr>
            <a:r>
              <a:rPr lang="en-US" sz="4281">
                <a:solidFill>
                  <a:srgbClr val="810000"/>
                </a:solidFill>
                <a:latin typeface="Recoleta Bold"/>
              </a:rPr>
              <a:t>A s</a:t>
            </a:r>
            <a:r>
              <a:rPr lang="en-US" sz="4281">
                <a:solidFill>
                  <a:srgbClr val="810000"/>
                </a:solidFill>
                <a:latin typeface="Recoleta Bold"/>
              </a:rPr>
              <a:t>olution to Egypt's Blood Shortages</a:t>
            </a:r>
          </a:p>
          <a:p>
            <a:pPr algn="ctr">
              <a:lnSpc>
                <a:spcPts val="6549"/>
              </a:lnSpc>
              <a:spcBef>
                <a:spcPct val="0"/>
              </a:spcBef>
            </a:pPr>
            <a:r>
              <a:rPr lang="en-US" sz="4281">
                <a:solidFill>
                  <a:srgbClr val="450000"/>
                </a:solidFill>
                <a:latin typeface="Recoleta"/>
              </a:rPr>
              <a:t>Aims to centralize and organize data for efficient blood management</a:t>
            </a:r>
          </a:p>
        </p:txBody>
      </p:sp>
      <p:sp>
        <p:nvSpPr>
          <p:cNvPr name="Freeform 4" id="4"/>
          <p:cNvSpPr/>
          <p:nvPr/>
        </p:nvSpPr>
        <p:spPr>
          <a:xfrm flipH="false" flipV="false" rot="0">
            <a:off x="7166828" y="1256023"/>
            <a:ext cx="3768284" cy="3830530"/>
          </a:xfrm>
          <a:custGeom>
            <a:avLst/>
            <a:gdLst/>
            <a:ahLst/>
            <a:cxnLst/>
            <a:rect r="r" b="b" t="t" l="l"/>
            <a:pathLst>
              <a:path h="3830530" w="3768284">
                <a:moveTo>
                  <a:pt x="0" y="0"/>
                </a:moveTo>
                <a:lnTo>
                  <a:pt x="3768284" y="0"/>
                </a:lnTo>
                <a:lnTo>
                  <a:pt x="3768284" y="3830530"/>
                </a:lnTo>
                <a:lnTo>
                  <a:pt x="0" y="38305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225369" y="1877442"/>
            <a:ext cx="1837261" cy="2587692"/>
          </a:xfrm>
          <a:custGeom>
            <a:avLst/>
            <a:gdLst/>
            <a:ahLst/>
            <a:cxnLst/>
            <a:rect r="r" b="b" t="t" l="l"/>
            <a:pathLst>
              <a:path h="2587692" w="1837261">
                <a:moveTo>
                  <a:pt x="0" y="0"/>
                </a:moveTo>
                <a:lnTo>
                  <a:pt x="1837262" y="0"/>
                </a:lnTo>
                <a:lnTo>
                  <a:pt x="1837262" y="2587692"/>
                </a:lnTo>
                <a:lnTo>
                  <a:pt x="0" y="25876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5778961" y="5296564"/>
            <a:ext cx="6730079" cy="878201"/>
          </a:xfrm>
          <a:prstGeom prst="rect">
            <a:avLst/>
          </a:prstGeom>
        </p:spPr>
        <p:txBody>
          <a:bodyPr anchor="t" rtlCol="false" tIns="0" lIns="0" bIns="0" rIns="0">
            <a:spAutoFit/>
          </a:bodyPr>
          <a:lstStyle/>
          <a:p>
            <a:pPr algn="ctr">
              <a:lnSpc>
                <a:spcPts val="7228"/>
              </a:lnSpc>
            </a:pPr>
            <a:r>
              <a:rPr lang="en-US" sz="5163">
                <a:solidFill>
                  <a:srgbClr val="BF1B2C"/>
                </a:solidFill>
                <a:latin typeface="Montserrat Classic Bold"/>
                <a:ea typeface="Montserrat Classic Bold"/>
              </a:rPr>
              <a:t>BLOOD DR﻿OPLET</a:t>
            </a:r>
          </a:p>
        </p:txBody>
      </p:sp>
      <p:sp>
        <p:nvSpPr>
          <p:cNvPr name="Freeform 7" id="7"/>
          <p:cNvSpPr/>
          <p:nvPr/>
        </p:nvSpPr>
        <p:spPr>
          <a:xfrm flipH="false" flipV="false" rot="0">
            <a:off x="12509039" y="-1279588"/>
            <a:ext cx="14541806" cy="13760184"/>
          </a:xfrm>
          <a:custGeom>
            <a:avLst/>
            <a:gdLst/>
            <a:ahLst/>
            <a:cxnLst/>
            <a:rect r="r" b="b" t="t" l="l"/>
            <a:pathLst>
              <a:path h="13760184" w="14541806">
                <a:moveTo>
                  <a:pt x="0" y="0"/>
                </a:moveTo>
                <a:lnTo>
                  <a:pt x="14541807" y="0"/>
                </a:lnTo>
                <a:lnTo>
                  <a:pt x="14541807" y="13760184"/>
                </a:lnTo>
                <a:lnTo>
                  <a:pt x="0" y="13760184"/>
                </a:lnTo>
                <a:lnTo>
                  <a:pt x="0" y="0"/>
                </a:lnTo>
                <a:close/>
              </a:path>
            </a:pathLst>
          </a:custGeom>
          <a:blipFill>
            <a:blip r:embed="rId8">
              <a:alphaModFix amt="17000"/>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0334471" y="-1478753"/>
            <a:ext cx="14541806" cy="13760184"/>
          </a:xfrm>
          <a:custGeom>
            <a:avLst/>
            <a:gdLst/>
            <a:ahLst/>
            <a:cxnLst/>
            <a:rect r="r" b="b" t="t" l="l"/>
            <a:pathLst>
              <a:path h="13760184" w="14541806">
                <a:moveTo>
                  <a:pt x="0" y="0"/>
                </a:moveTo>
                <a:lnTo>
                  <a:pt x="14541807" y="0"/>
                </a:lnTo>
                <a:lnTo>
                  <a:pt x="14541807" y="13760184"/>
                </a:lnTo>
                <a:lnTo>
                  <a:pt x="0" y="13760184"/>
                </a:lnTo>
                <a:lnTo>
                  <a:pt x="0" y="0"/>
                </a:lnTo>
                <a:close/>
              </a:path>
            </a:pathLst>
          </a:custGeom>
          <a:blipFill>
            <a:blip r:embed="rId8">
              <a:alphaModFix amt="17000"/>
              <a:extLst>
                <a:ext uri="{96DAC541-7B7A-43D3-8B79-37D633B846F1}">
                  <asvg:svgBlip xmlns:asvg="http://schemas.microsoft.com/office/drawing/2016/SVG/main" r:embed="rId9"/>
                </a:ext>
              </a:extLst>
            </a:blip>
            <a:stretch>
              <a:fillRect l="0" t="0" r="0" b="0"/>
            </a:stretch>
          </a:blipFill>
        </p:spPr>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5202B">
                <a:alpha val="19500"/>
              </a:srgbClr>
            </a:gs>
            <a:gs pos="33333">
              <a:srgbClr val="FFFFFF">
                <a:alpha val="12000"/>
              </a:srgbClr>
            </a:gs>
            <a:gs pos="66667">
              <a:srgbClr val="CB3754">
                <a:alpha val="0"/>
              </a:srgbClr>
            </a:gs>
            <a:gs pos="100000">
              <a:srgbClr val="CB3754">
                <a:alpha val="32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0" y="-484832"/>
            <a:ext cx="18744374" cy="16776215"/>
          </a:xfrm>
          <a:custGeom>
            <a:avLst/>
            <a:gdLst/>
            <a:ahLst/>
            <a:cxnLst/>
            <a:rect r="r" b="b" t="t" l="l"/>
            <a:pathLst>
              <a:path h="16776215" w="18744374">
                <a:moveTo>
                  <a:pt x="0" y="0"/>
                </a:moveTo>
                <a:lnTo>
                  <a:pt x="18744374" y="0"/>
                </a:lnTo>
                <a:lnTo>
                  <a:pt x="18744374" y="16776215"/>
                </a:lnTo>
                <a:lnTo>
                  <a:pt x="0" y="1677621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2252567" y="4396839"/>
            <a:ext cx="2615600" cy="2452387"/>
          </a:xfrm>
          <a:custGeom>
            <a:avLst/>
            <a:gdLst/>
            <a:ahLst/>
            <a:cxnLst/>
            <a:rect r="r" b="b" t="t" l="l"/>
            <a:pathLst>
              <a:path h="2452387" w="2615600">
                <a:moveTo>
                  <a:pt x="0" y="0"/>
                </a:moveTo>
                <a:lnTo>
                  <a:pt x="2615601" y="0"/>
                </a:lnTo>
                <a:lnTo>
                  <a:pt x="2615601" y="2452387"/>
                </a:lnTo>
                <a:lnTo>
                  <a:pt x="0" y="24523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682112" y="4396839"/>
            <a:ext cx="3264477" cy="2700613"/>
          </a:xfrm>
          <a:custGeom>
            <a:avLst/>
            <a:gdLst/>
            <a:ahLst/>
            <a:cxnLst/>
            <a:rect r="r" b="b" t="t" l="l"/>
            <a:pathLst>
              <a:path h="2700613" w="3264477">
                <a:moveTo>
                  <a:pt x="0" y="0"/>
                </a:moveTo>
                <a:lnTo>
                  <a:pt x="3264477" y="0"/>
                </a:lnTo>
                <a:lnTo>
                  <a:pt x="3264477" y="2700613"/>
                </a:lnTo>
                <a:lnTo>
                  <a:pt x="0" y="27006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964443" y="2051130"/>
            <a:ext cx="11111432" cy="1822816"/>
          </a:xfrm>
          <a:prstGeom prst="rect">
            <a:avLst/>
          </a:prstGeom>
        </p:spPr>
        <p:txBody>
          <a:bodyPr anchor="t" rtlCol="false" tIns="0" lIns="0" bIns="0" rIns="0">
            <a:spAutoFit/>
          </a:bodyPr>
          <a:lstStyle/>
          <a:p>
            <a:pPr algn="ctr">
              <a:lnSpc>
                <a:spcPts val="15299"/>
              </a:lnSpc>
              <a:spcBef>
                <a:spcPct val="0"/>
              </a:spcBef>
            </a:pPr>
            <a:r>
              <a:rPr lang="en-US" sz="9999">
                <a:solidFill>
                  <a:srgbClr val="450000"/>
                </a:solidFill>
                <a:latin typeface="Recoleta Bold"/>
              </a:rPr>
              <a:t>Proposed Solution  </a:t>
            </a:r>
          </a:p>
        </p:txBody>
      </p:sp>
      <p:sp>
        <p:nvSpPr>
          <p:cNvPr name="TextBox 6" id="6"/>
          <p:cNvSpPr txBox="true"/>
          <p:nvPr/>
        </p:nvSpPr>
        <p:spPr>
          <a:xfrm rot="0">
            <a:off x="2707402" y="7361753"/>
            <a:ext cx="5213896" cy="981710"/>
          </a:xfrm>
          <a:prstGeom prst="rect">
            <a:avLst/>
          </a:prstGeom>
        </p:spPr>
        <p:txBody>
          <a:bodyPr anchor="t" rtlCol="false" tIns="0" lIns="0" bIns="0" rIns="0">
            <a:spAutoFit/>
          </a:bodyPr>
          <a:lstStyle/>
          <a:p>
            <a:pPr algn="ctr">
              <a:lnSpc>
                <a:spcPts val="3745"/>
              </a:lnSpc>
            </a:pPr>
            <a:r>
              <a:rPr lang="en-US" sz="3500">
                <a:solidFill>
                  <a:srgbClr val="450000"/>
                </a:solidFill>
                <a:latin typeface="Poppins Bold"/>
              </a:rPr>
              <a:t>Find out the Nearest</a:t>
            </a:r>
          </a:p>
          <a:p>
            <a:pPr algn="just">
              <a:lnSpc>
                <a:spcPts val="3745"/>
              </a:lnSpc>
              <a:spcBef>
                <a:spcPct val="0"/>
              </a:spcBef>
            </a:pPr>
            <a:r>
              <a:rPr lang="en-US" sz="3500">
                <a:solidFill>
                  <a:srgbClr val="450000"/>
                </a:solidFill>
                <a:latin typeface="Poppins Bold"/>
              </a:rPr>
              <a:t> Hospital or Blood Bank</a:t>
            </a:r>
          </a:p>
        </p:txBody>
      </p:sp>
      <p:sp>
        <p:nvSpPr>
          <p:cNvPr name="TextBox 7" id="7"/>
          <p:cNvSpPr txBox="true"/>
          <p:nvPr/>
        </p:nvSpPr>
        <p:spPr>
          <a:xfrm rot="0">
            <a:off x="11816176" y="7559121"/>
            <a:ext cx="3488382" cy="514985"/>
          </a:xfrm>
          <a:prstGeom prst="rect">
            <a:avLst/>
          </a:prstGeom>
        </p:spPr>
        <p:txBody>
          <a:bodyPr anchor="t" rtlCol="false" tIns="0" lIns="0" bIns="0" rIns="0">
            <a:spAutoFit/>
          </a:bodyPr>
          <a:lstStyle/>
          <a:p>
            <a:pPr algn="ctr">
              <a:lnSpc>
                <a:spcPts val="3745"/>
              </a:lnSpc>
              <a:spcBef>
                <a:spcPct val="0"/>
              </a:spcBef>
            </a:pPr>
            <a:r>
              <a:rPr lang="en-US" sz="3500">
                <a:solidFill>
                  <a:srgbClr val="450000"/>
                </a:solidFill>
                <a:latin typeface="Poppins Bold"/>
              </a:rPr>
              <a:t>Blood Donation</a:t>
            </a:r>
          </a:p>
        </p:txBody>
      </p:sp>
      <p:sp>
        <p:nvSpPr>
          <p:cNvPr name="Freeform 8" id="8"/>
          <p:cNvSpPr/>
          <p:nvPr/>
        </p:nvSpPr>
        <p:spPr>
          <a:xfrm flipH="false" flipV="false" rot="0">
            <a:off x="12637152" y="-1257059"/>
            <a:ext cx="14541806" cy="13760184"/>
          </a:xfrm>
          <a:custGeom>
            <a:avLst/>
            <a:gdLst/>
            <a:ahLst/>
            <a:cxnLst/>
            <a:rect r="r" b="b" t="t" l="l"/>
            <a:pathLst>
              <a:path h="13760184" w="14541806">
                <a:moveTo>
                  <a:pt x="0" y="0"/>
                </a:moveTo>
                <a:lnTo>
                  <a:pt x="14541806" y="0"/>
                </a:lnTo>
                <a:lnTo>
                  <a:pt x="14541806" y="13760184"/>
                </a:lnTo>
                <a:lnTo>
                  <a:pt x="0" y="13760184"/>
                </a:lnTo>
                <a:lnTo>
                  <a:pt x="0" y="0"/>
                </a:lnTo>
                <a:close/>
              </a:path>
            </a:pathLst>
          </a:custGeom>
          <a:blipFill>
            <a:blip r:embed="rId8">
              <a:alphaModFix amt="17000"/>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9621663" y="-1510117"/>
            <a:ext cx="14541806" cy="13760184"/>
          </a:xfrm>
          <a:custGeom>
            <a:avLst/>
            <a:gdLst/>
            <a:ahLst/>
            <a:cxnLst/>
            <a:rect r="r" b="b" t="t" l="l"/>
            <a:pathLst>
              <a:path h="13760184" w="14541806">
                <a:moveTo>
                  <a:pt x="0" y="0"/>
                </a:moveTo>
                <a:lnTo>
                  <a:pt x="14541806" y="0"/>
                </a:lnTo>
                <a:lnTo>
                  <a:pt x="14541806" y="13760184"/>
                </a:lnTo>
                <a:lnTo>
                  <a:pt x="0" y="13760184"/>
                </a:lnTo>
                <a:lnTo>
                  <a:pt x="0" y="0"/>
                </a:lnTo>
                <a:close/>
              </a:path>
            </a:pathLst>
          </a:custGeom>
          <a:blipFill>
            <a:blip r:embed="rId8">
              <a:alphaModFix amt="17000"/>
              <a:extLst>
                <a:ext uri="{96DAC541-7B7A-43D3-8B79-37D633B846F1}">
                  <asvg:svgBlip xmlns:asvg="http://schemas.microsoft.com/office/drawing/2016/SVG/main" r:embed="rId9"/>
                </a:ext>
              </a:extLst>
            </a:blip>
            <a:stretch>
              <a:fillRect l="0" t="0" r="0" b="0"/>
            </a:stretch>
          </a:blipFill>
        </p:spPr>
      </p:sp>
      <p:grpSp>
        <p:nvGrpSpPr>
          <p:cNvPr name="Group 10" id="10"/>
          <p:cNvGrpSpPr/>
          <p:nvPr/>
        </p:nvGrpSpPr>
        <p:grpSpPr>
          <a:xfrm rot="0">
            <a:off x="1028700" y="1028700"/>
            <a:ext cx="1315033" cy="1336755"/>
            <a:chOff x="0" y="0"/>
            <a:chExt cx="1753377" cy="1782340"/>
          </a:xfrm>
        </p:grpSpPr>
        <p:sp>
          <p:nvSpPr>
            <p:cNvPr name="Freeform 11" id="11"/>
            <p:cNvSpPr/>
            <p:nvPr/>
          </p:nvSpPr>
          <p:spPr>
            <a:xfrm flipH="false" flipV="false" rot="0">
              <a:off x="0" y="0"/>
              <a:ext cx="1753377" cy="1782340"/>
            </a:xfrm>
            <a:custGeom>
              <a:avLst/>
              <a:gdLst/>
              <a:ahLst/>
              <a:cxnLst/>
              <a:rect r="r" b="b" t="t" l="l"/>
              <a:pathLst>
                <a:path h="1782340" w="1753377">
                  <a:moveTo>
                    <a:pt x="0" y="0"/>
                  </a:moveTo>
                  <a:lnTo>
                    <a:pt x="1753377" y="0"/>
                  </a:lnTo>
                  <a:lnTo>
                    <a:pt x="1753377" y="1782340"/>
                  </a:lnTo>
                  <a:lnTo>
                    <a:pt x="0" y="178234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492538" y="289145"/>
              <a:ext cx="854875" cy="1204050"/>
            </a:xfrm>
            <a:custGeom>
              <a:avLst/>
              <a:gdLst/>
              <a:ahLst/>
              <a:cxnLst/>
              <a:rect r="r" b="b" t="t" l="l"/>
              <a:pathLst>
                <a:path h="1204050" w="854875">
                  <a:moveTo>
                    <a:pt x="0" y="0"/>
                  </a:moveTo>
                  <a:lnTo>
                    <a:pt x="854875" y="0"/>
                  </a:lnTo>
                  <a:lnTo>
                    <a:pt x="854875" y="1204050"/>
                  </a:lnTo>
                  <a:lnTo>
                    <a:pt x="0" y="120405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spTree>
  </p:cSld>
  <p:clrMapOvr>
    <a:masterClrMapping/>
  </p:clrMapOvr>
  <p:transition spd="fast">
    <p:fade/>
  </p:transition>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5202B">
                <a:alpha val="19500"/>
              </a:srgbClr>
            </a:gs>
            <a:gs pos="33333">
              <a:srgbClr val="FFFFFF">
                <a:alpha val="12000"/>
              </a:srgbClr>
            </a:gs>
            <a:gs pos="66667">
              <a:srgbClr val="CB3754">
                <a:alpha val="0"/>
              </a:srgbClr>
            </a:gs>
            <a:gs pos="100000">
              <a:srgbClr val="CB3754">
                <a:alpha val="32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0" y="-484832"/>
            <a:ext cx="18744374" cy="16776215"/>
          </a:xfrm>
          <a:custGeom>
            <a:avLst/>
            <a:gdLst/>
            <a:ahLst/>
            <a:cxnLst/>
            <a:rect r="r" b="b" t="t" l="l"/>
            <a:pathLst>
              <a:path h="16776215" w="18744374">
                <a:moveTo>
                  <a:pt x="0" y="0"/>
                </a:moveTo>
                <a:lnTo>
                  <a:pt x="18744374" y="0"/>
                </a:lnTo>
                <a:lnTo>
                  <a:pt x="18744374" y="16776215"/>
                </a:lnTo>
                <a:lnTo>
                  <a:pt x="0" y="1677621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3" id="3"/>
          <p:cNvSpPr txBox="true"/>
          <p:nvPr/>
        </p:nvSpPr>
        <p:spPr>
          <a:xfrm rot="0">
            <a:off x="1964443" y="2051130"/>
            <a:ext cx="11111432" cy="1822816"/>
          </a:xfrm>
          <a:prstGeom prst="rect">
            <a:avLst/>
          </a:prstGeom>
        </p:spPr>
        <p:txBody>
          <a:bodyPr anchor="t" rtlCol="false" tIns="0" lIns="0" bIns="0" rIns="0">
            <a:spAutoFit/>
          </a:bodyPr>
          <a:lstStyle/>
          <a:p>
            <a:pPr algn="ctr">
              <a:lnSpc>
                <a:spcPts val="15299"/>
              </a:lnSpc>
              <a:spcBef>
                <a:spcPct val="0"/>
              </a:spcBef>
            </a:pPr>
            <a:r>
              <a:rPr lang="en-US" sz="9999">
                <a:solidFill>
                  <a:srgbClr val="450000"/>
                </a:solidFill>
                <a:latin typeface="Recoleta Bold"/>
              </a:rPr>
              <a:t>Proposed Solution  </a:t>
            </a:r>
          </a:p>
        </p:txBody>
      </p:sp>
      <p:sp>
        <p:nvSpPr>
          <p:cNvPr name="Freeform 4" id="4"/>
          <p:cNvSpPr/>
          <p:nvPr/>
        </p:nvSpPr>
        <p:spPr>
          <a:xfrm flipH="false" flipV="false" rot="0">
            <a:off x="3989223" y="4302186"/>
            <a:ext cx="2416189" cy="2350293"/>
          </a:xfrm>
          <a:custGeom>
            <a:avLst/>
            <a:gdLst/>
            <a:ahLst/>
            <a:cxnLst/>
            <a:rect r="r" b="b" t="t" l="l"/>
            <a:pathLst>
              <a:path h="2350293" w="2416189">
                <a:moveTo>
                  <a:pt x="0" y="0"/>
                </a:moveTo>
                <a:lnTo>
                  <a:pt x="2416189" y="0"/>
                </a:lnTo>
                <a:lnTo>
                  <a:pt x="2416189" y="2350293"/>
                </a:lnTo>
                <a:lnTo>
                  <a:pt x="0" y="23502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2278255" y="4726572"/>
            <a:ext cx="1595240" cy="1501520"/>
          </a:xfrm>
          <a:custGeom>
            <a:avLst/>
            <a:gdLst/>
            <a:ahLst/>
            <a:cxnLst/>
            <a:rect r="r" b="b" t="t" l="l"/>
            <a:pathLst>
              <a:path h="1501520" w="1595240">
                <a:moveTo>
                  <a:pt x="0" y="0"/>
                </a:moveTo>
                <a:lnTo>
                  <a:pt x="1595240" y="0"/>
                </a:lnTo>
                <a:lnTo>
                  <a:pt x="1595240" y="1501520"/>
                </a:lnTo>
                <a:lnTo>
                  <a:pt x="0" y="15015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2792325" y="7193514"/>
            <a:ext cx="4809985" cy="1763873"/>
          </a:xfrm>
          <a:prstGeom prst="rect">
            <a:avLst/>
          </a:prstGeom>
        </p:spPr>
        <p:txBody>
          <a:bodyPr anchor="t" rtlCol="false" tIns="0" lIns="0" bIns="0" rIns="0">
            <a:spAutoFit/>
          </a:bodyPr>
          <a:lstStyle/>
          <a:p>
            <a:pPr algn="ctr">
              <a:lnSpc>
                <a:spcPts val="3477"/>
              </a:lnSpc>
            </a:pPr>
            <a:r>
              <a:rPr lang="en-US" sz="3250">
                <a:solidFill>
                  <a:srgbClr val="5E0404"/>
                </a:solidFill>
                <a:latin typeface="Poppins Bold"/>
              </a:rPr>
              <a:t>ONLINE CHAT WITH THE CUSTOMER SERVICE</a:t>
            </a:r>
          </a:p>
          <a:p>
            <a:pPr algn="ctr">
              <a:lnSpc>
                <a:spcPts val="3477"/>
              </a:lnSpc>
            </a:pPr>
          </a:p>
          <a:p>
            <a:pPr algn="ctr">
              <a:lnSpc>
                <a:spcPts val="3477"/>
              </a:lnSpc>
              <a:spcBef>
                <a:spcPct val="0"/>
              </a:spcBef>
            </a:pPr>
            <a:r>
              <a:rPr lang="en-US" sz="3250">
                <a:solidFill>
                  <a:srgbClr val="5E0404"/>
                </a:solidFill>
                <a:latin typeface="Poppins Bold"/>
              </a:rPr>
              <a:t>Q&amp;A MODEL</a:t>
            </a:r>
          </a:p>
        </p:txBody>
      </p:sp>
      <p:sp>
        <p:nvSpPr>
          <p:cNvPr name="TextBox 7" id="7"/>
          <p:cNvSpPr txBox="true"/>
          <p:nvPr/>
        </p:nvSpPr>
        <p:spPr>
          <a:xfrm rot="0">
            <a:off x="10249694" y="7004035"/>
            <a:ext cx="5652361" cy="466924"/>
          </a:xfrm>
          <a:prstGeom prst="rect">
            <a:avLst/>
          </a:prstGeom>
        </p:spPr>
        <p:txBody>
          <a:bodyPr anchor="t" rtlCol="false" tIns="0" lIns="0" bIns="0" rIns="0">
            <a:spAutoFit/>
          </a:bodyPr>
          <a:lstStyle/>
          <a:p>
            <a:pPr algn="ctr">
              <a:lnSpc>
                <a:spcPts val="3477"/>
              </a:lnSpc>
              <a:spcBef>
                <a:spcPct val="0"/>
              </a:spcBef>
            </a:pPr>
            <a:r>
              <a:rPr lang="en-US" sz="3250">
                <a:solidFill>
                  <a:srgbClr val="5E0404"/>
                </a:solidFill>
                <a:latin typeface="Poppins Bold"/>
              </a:rPr>
              <a:t>PROFILE</a:t>
            </a:r>
          </a:p>
        </p:txBody>
      </p:sp>
      <p:sp>
        <p:nvSpPr>
          <p:cNvPr name="Freeform 8" id="8"/>
          <p:cNvSpPr/>
          <p:nvPr/>
        </p:nvSpPr>
        <p:spPr>
          <a:xfrm flipH="false" flipV="false" rot="0">
            <a:off x="12637152" y="-1257059"/>
            <a:ext cx="14541806" cy="13760184"/>
          </a:xfrm>
          <a:custGeom>
            <a:avLst/>
            <a:gdLst/>
            <a:ahLst/>
            <a:cxnLst/>
            <a:rect r="r" b="b" t="t" l="l"/>
            <a:pathLst>
              <a:path h="13760184" w="14541806">
                <a:moveTo>
                  <a:pt x="0" y="0"/>
                </a:moveTo>
                <a:lnTo>
                  <a:pt x="14541806" y="0"/>
                </a:lnTo>
                <a:lnTo>
                  <a:pt x="14541806" y="13760184"/>
                </a:lnTo>
                <a:lnTo>
                  <a:pt x="0" y="13760184"/>
                </a:lnTo>
                <a:lnTo>
                  <a:pt x="0" y="0"/>
                </a:lnTo>
                <a:close/>
              </a:path>
            </a:pathLst>
          </a:custGeom>
          <a:blipFill>
            <a:blip r:embed="rId8">
              <a:alphaModFix amt="17000"/>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9621663" y="-1510117"/>
            <a:ext cx="14541806" cy="13760184"/>
          </a:xfrm>
          <a:custGeom>
            <a:avLst/>
            <a:gdLst/>
            <a:ahLst/>
            <a:cxnLst/>
            <a:rect r="r" b="b" t="t" l="l"/>
            <a:pathLst>
              <a:path h="13760184" w="14541806">
                <a:moveTo>
                  <a:pt x="0" y="0"/>
                </a:moveTo>
                <a:lnTo>
                  <a:pt x="14541806" y="0"/>
                </a:lnTo>
                <a:lnTo>
                  <a:pt x="14541806" y="13760184"/>
                </a:lnTo>
                <a:lnTo>
                  <a:pt x="0" y="13760184"/>
                </a:lnTo>
                <a:lnTo>
                  <a:pt x="0" y="0"/>
                </a:lnTo>
                <a:close/>
              </a:path>
            </a:pathLst>
          </a:custGeom>
          <a:blipFill>
            <a:blip r:embed="rId8">
              <a:alphaModFix amt="17000"/>
              <a:extLst>
                <a:ext uri="{96DAC541-7B7A-43D3-8B79-37D633B846F1}">
                  <asvg:svgBlip xmlns:asvg="http://schemas.microsoft.com/office/drawing/2016/SVG/main" r:embed="rId9"/>
                </a:ext>
              </a:extLst>
            </a:blip>
            <a:stretch>
              <a:fillRect l="0" t="0" r="0" b="0"/>
            </a:stretch>
          </a:blipFill>
        </p:spPr>
      </p:sp>
      <p:grpSp>
        <p:nvGrpSpPr>
          <p:cNvPr name="Group 10" id="10"/>
          <p:cNvGrpSpPr/>
          <p:nvPr/>
        </p:nvGrpSpPr>
        <p:grpSpPr>
          <a:xfrm rot="0">
            <a:off x="1028700" y="1028700"/>
            <a:ext cx="1315033" cy="1336755"/>
            <a:chOff x="0" y="0"/>
            <a:chExt cx="1753377" cy="1782340"/>
          </a:xfrm>
        </p:grpSpPr>
        <p:sp>
          <p:nvSpPr>
            <p:cNvPr name="Freeform 11" id="11"/>
            <p:cNvSpPr/>
            <p:nvPr/>
          </p:nvSpPr>
          <p:spPr>
            <a:xfrm flipH="false" flipV="false" rot="0">
              <a:off x="0" y="0"/>
              <a:ext cx="1753377" cy="1782340"/>
            </a:xfrm>
            <a:custGeom>
              <a:avLst/>
              <a:gdLst/>
              <a:ahLst/>
              <a:cxnLst/>
              <a:rect r="r" b="b" t="t" l="l"/>
              <a:pathLst>
                <a:path h="1782340" w="1753377">
                  <a:moveTo>
                    <a:pt x="0" y="0"/>
                  </a:moveTo>
                  <a:lnTo>
                    <a:pt x="1753377" y="0"/>
                  </a:lnTo>
                  <a:lnTo>
                    <a:pt x="1753377" y="1782340"/>
                  </a:lnTo>
                  <a:lnTo>
                    <a:pt x="0" y="178234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492538" y="289145"/>
              <a:ext cx="854875" cy="1204050"/>
            </a:xfrm>
            <a:custGeom>
              <a:avLst/>
              <a:gdLst/>
              <a:ahLst/>
              <a:cxnLst/>
              <a:rect r="r" b="b" t="t" l="l"/>
              <a:pathLst>
                <a:path h="1204050" w="854875">
                  <a:moveTo>
                    <a:pt x="0" y="0"/>
                  </a:moveTo>
                  <a:lnTo>
                    <a:pt x="854875" y="0"/>
                  </a:lnTo>
                  <a:lnTo>
                    <a:pt x="854875" y="1204050"/>
                  </a:lnTo>
                  <a:lnTo>
                    <a:pt x="0" y="120405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spTree>
  </p:cSld>
  <p:clrMapOvr>
    <a:masterClrMapping/>
  </p:clrMapOvr>
  <p:transition spd="fast">
    <p:fade/>
  </p:transition>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5202B">
                <a:alpha val="19500"/>
              </a:srgbClr>
            </a:gs>
            <a:gs pos="33333">
              <a:srgbClr val="FFFFFF">
                <a:alpha val="12000"/>
              </a:srgbClr>
            </a:gs>
            <a:gs pos="66667">
              <a:srgbClr val="CB3754">
                <a:alpha val="0"/>
              </a:srgbClr>
            </a:gs>
            <a:gs pos="100000">
              <a:srgbClr val="CB3754">
                <a:alpha val="32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0" y="-484832"/>
            <a:ext cx="18744374" cy="16776215"/>
          </a:xfrm>
          <a:custGeom>
            <a:avLst/>
            <a:gdLst/>
            <a:ahLst/>
            <a:cxnLst/>
            <a:rect r="r" b="b" t="t" l="l"/>
            <a:pathLst>
              <a:path h="16776215" w="18744374">
                <a:moveTo>
                  <a:pt x="0" y="0"/>
                </a:moveTo>
                <a:lnTo>
                  <a:pt x="18744374" y="0"/>
                </a:lnTo>
                <a:lnTo>
                  <a:pt x="18744374" y="16776215"/>
                </a:lnTo>
                <a:lnTo>
                  <a:pt x="0" y="1677621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1838021" y="4864877"/>
            <a:ext cx="3106471" cy="2275490"/>
          </a:xfrm>
          <a:custGeom>
            <a:avLst/>
            <a:gdLst/>
            <a:ahLst/>
            <a:cxnLst/>
            <a:rect r="r" b="b" t="t" l="l"/>
            <a:pathLst>
              <a:path h="2275490" w="3106471">
                <a:moveTo>
                  <a:pt x="0" y="0"/>
                </a:moveTo>
                <a:lnTo>
                  <a:pt x="3106472" y="0"/>
                </a:lnTo>
                <a:lnTo>
                  <a:pt x="3106472" y="2275490"/>
                </a:lnTo>
                <a:lnTo>
                  <a:pt x="0" y="2275490"/>
                </a:lnTo>
                <a:lnTo>
                  <a:pt x="0" y="0"/>
                </a:lnTo>
                <a:close/>
              </a:path>
            </a:pathLst>
          </a:custGeom>
          <a:blipFill>
            <a:blip r:embed="rId4"/>
            <a:stretch>
              <a:fillRect l="0" t="0" r="0" b="0"/>
            </a:stretch>
          </a:blipFill>
        </p:spPr>
      </p:sp>
      <p:sp>
        <p:nvSpPr>
          <p:cNvPr name="Freeform 4" id="4"/>
          <p:cNvSpPr/>
          <p:nvPr/>
        </p:nvSpPr>
        <p:spPr>
          <a:xfrm flipH="false" flipV="false" rot="0">
            <a:off x="3935517" y="5025549"/>
            <a:ext cx="3261373" cy="2287038"/>
          </a:xfrm>
          <a:custGeom>
            <a:avLst/>
            <a:gdLst/>
            <a:ahLst/>
            <a:cxnLst/>
            <a:rect r="r" b="b" t="t" l="l"/>
            <a:pathLst>
              <a:path h="2287038" w="3261373">
                <a:moveTo>
                  <a:pt x="0" y="0"/>
                </a:moveTo>
                <a:lnTo>
                  <a:pt x="3261373" y="0"/>
                </a:lnTo>
                <a:lnTo>
                  <a:pt x="3261373" y="2287038"/>
                </a:lnTo>
                <a:lnTo>
                  <a:pt x="0" y="22870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2194972" y="2018353"/>
            <a:ext cx="11111432" cy="1822816"/>
          </a:xfrm>
          <a:prstGeom prst="rect">
            <a:avLst/>
          </a:prstGeom>
        </p:spPr>
        <p:txBody>
          <a:bodyPr anchor="t" rtlCol="false" tIns="0" lIns="0" bIns="0" rIns="0">
            <a:spAutoFit/>
          </a:bodyPr>
          <a:lstStyle/>
          <a:p>
            <a:pPr algn="ctr">
              <a:lnSpc>
                <a:spcPts val="15299"/>
              </a:lnSpc>
              <a:spcBef>
                <a:spcPct val="0"/>
              </a:spcBef>
            </a:pPr>
            <a:r>
              <a:rPr lang="en-US" sz="9999">
                <a:solidFill>
                  <a:srgbClr val="450000"/>
                </a:solidFill>
                <a:latin typeface="Recoleta Bold"/>
              </a:rPr>
              <a:t>Proposed Solution  </a:t>
            </a:r>
          </a:p>
        </p:txBody>
      </p:sp>
      <p:sp>
        <p:nvSpPr>
          <p:cNvPr name="TextBox 6" id="6"/>
          <p:cNvSpPr txBox="true"/>
          <p:nvPr/>
        </p:nvSpPr>
        <p:spPr>
          <a:xfrm rot="0">
            <a:off x="12326938" y="7322112"/>
            <a:ext cx="2193106" cy="632211"/>
          </a:xfrm>
          <a:prstGeom prst="rect">
            <a:avLst/>
          </a:prstGeom>
        </p:spPr>
        <p:txBody>
          <a:bodyPr anchor="t" rtlCol="false" tIns="0" lIns="0" bIns="0" rIns="0">
            <a:spAutoFit/>
          </a:bodyPr>
          <a:lstStyle/>
          <a:p>
            <a:pPr algn="ctr">
              <a:lnSpc>
                <a:spcPts val="4551"/>
              </a:lnSpc>
              <a:spcBef>
                <a:spcPct val="0"/>
              </a:spcBef>
            </a:pPr>
            <a:r>
              <a:rPr lang="en-US" sz="4254">
                <a:solidFill>
                  <a:srgbClr val="5E0404"/>
                </a:solidFill>
                <a:latin typeface="Poppins Bold"/>
              </a:rPr>
              <a:t>LEARN </a:t>
            </a:r>
          </a:p>
        </p:txBody>
      </p:sp>
      <p:sp>
        <p:nvSpPr>
          <p:cNvPr name="TextBox 7" id="7"/>
          <p:cNvSpPr txBox="true"/>
          <p:nvPr/>
        </p:nvSpPr>
        <p:spPr>
          <a:xfrm rot="0">
            <a:off x="3804565" y="7322112"/>
            <a:ext cx="3702758" cy="632211"/>
          </a:xfrm>
          <a:prstGeom prst="rect">
            <a:avLst/>
          </a:prstGeom>
        </p:spPr>
        <p:txBody>
          <a:bodyPr anchor="t" rtlCol="false" tIns="0" lIns="0" bIns="0" rIns="0">
            <a:spAutoFit/>
          </a:bodyPr>
          <a:lstStyle/>
          <a:p>
            <a:pPr algn="ctr">
              <a:lnSpc>
                <a:spcPts val="4551"/>
              </a:lnSpc>
              <a:spcBef>
                <a:spcPct val="0"/>
              </a:spcBef>
            </a:pPr>
            <a:r>
              <a:rPr lang="en-US" sz="4254">
                <a:solidFill>
                  <a:srgbClr val="5E0404"/>
                </a:solidFill>
                <a:latin typeface="Poppins Bold"/>
              </a:rPr>
              <a:t>HELP</a:t>
            </a:r>
          </a:p>
        </p:txBody>
      </p:sp>
      <p:sp>
        <p:nvSpPr>
          <p:cNvPr name="Freeform 8" id="8"/>
          <p:cNvSpPr/>
          <p:nvPr/>
        </p:nvSpPr>
        <p:spPr>
          <a:xfrm flipH="false" flipV="false" rot="0">
            <a:off x="12637152" y="-1257059"/>
            <a:ext cx="14541806" cy="13760184"/>
          </a:xfrm>
          <a:custGeom>
            <a:avLst/>
            <a:gdLst/>
            <a:ahLst/>
            <a:cxnLst/>
            <a:rect r="r" b="b" t="t" l="l"/>
            <a:pathLst>
              <a:path h="13760184" w="14541806">
                <a:moveTo>
                  <a:pt x="0" y="0"/>
                </a:moveTo>
                <a:lnTo>
                  <a:pt x="14541806" y="0"/>
                </a:lnTo>
                <a:lnTo>
                  <a:pt x="14541806" y="13760184"/>
                </a:lnTo>
                <a:lnTo>
                  <a:pt x="0" y="13760184"/>
                </a:lnTo>
                <a:lnTo>
                  <a:pt x="0" y="0"/>
                </a:lnTo>
                <a:close/>
              </a:path>
            </a:pathLst>
          </a:custGeom>
          <a:blipFill>
            <a:blip r:embed="rId7">
              <a:alphaModFix amt="17000"/>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9621663" y="-1510117"/>
            <a:ext cx="14541806" cy="13760184"/>
          </a:xfrm>
          <a:custGeom>
            <a:avLst/>
            <a:gdLst/>
            <a:ahLst/>
            <a:cxnLst/>
            <a:rect r="r" b="b" t="t" l="l"/>
            <a:pathLst>
              <a:path h="13760184" w="14541806">
                <a:moveTo>
                  <a:pt x="0" y="0"/>
                </a:moveTo>
                <a:lnTo>
                  <a:pt x="14541806" y="0"/>
                </a:lnTo>
                <a:lnTo>
                  <a:pt x="14541806" y="13760184"/>
                </a:lnTo>
                <a:lnTo>
                  <a:pt x="0" y="13760184"/>
                </a:lnTo>
                <a:lnTo>
                  <a:pt x="0" y="0"/>
                </a:lnTo>
                <a:close/>
              </a:path>
            </a:pathLst>
          </a:custGeom>
          <a:blipFill>
            <a:blip r:embed="rId7">
              <a:alphaModFix amt="17000"/>
              <a:extLst>
                <a:ext uri="{96DAC541-7B7A-43D3-8B79-37D633B846F1}">
                  <asvg:svgBlip xmlns:asvg="http://schemas.microsoft.com/office/drawing/2016/SVG/main" r:embed="rId8"/>
                </a:ext>
              </a:extLst>
            </a:blip>
            <a:stretch>
              <a:fillRect l="0" t="0" r="0" b="0"/>
            </a:stretch>
          </a:blipFill>
        </p:spPr>
      </p:sp>
      <p:grpSp>
        <p:nvGrpSpPr>
          <p:cNvPr name="Group 10" id="10"/>
          <p:cNvGrpSpPr/>
          <p:nvPr/>
        </p:nvGrpSpPr>
        <p:grpSpPr>
          <a:xfrm rot="0">
            <a:off x="1028700" y="1028700"/>
            <a:ext cx="1315033" cy="1336755"/>
            <a:chOff x="0" y="0"/>
            <a:chExt cx="1753377" cy="1782340"/>
          </a:xfrm>
        </p:grpSpPr>
        <p:sp>
          <p:nvSpPr>
            <p:cNvPr name="Freeform 11" id="11"/>
            <p:cNvSpPr/>
            <p:nvPr/>
          </p:nvSpPr>
          <p:spPr>
            <a:xfrm flipH="false" flipV="false" rot="0">
              <a:off x="0" y="0"/>
              <a:ext cx="1753377" cy="1782340"/>
            </a:xfrm>
            <a:custGeom>
              <a:avLst/>
              <a:gdLst/>
              <a:ahLst/>
              <a:cxnLst/>
              <a:rect r="r" b="b" t="t" l="l"/>
              <a:pathLst>
                <a:path h="1782340" w="1753377">
                  <a:moveTo>
                    <a:pt x="0" y="0"/>
                  </a:moveTo>
                  <a:lnTo>
                    <a:pt x="1753377" y="0"/>
                  </a:lnTo>
                  <a:lnTo>
                    <a:pt x="1753377" y="1782340"/>
                  </a:lnTo>
                  <a:lnTo>
                    <a:pt x="0" y="178234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492538" y="289145"/>
              <a:ext cx="854875" cy="1204050"/>
            </a:xfrm>
            <a:custGeom>
              <a:avLst/>
              <a:gdLst/>
              <a:ahLst/>
              <a:cxnLst/>
              <a:rect r="r" b="b" t="t" l="l"/>
              <a:pathLst>
                <a:path h="1204050" w="854875">
                  <a:moveTo>
                    <a:pt x="0" y="0"/>
                  </a:moveTo>
                  <a:lnTo>
                    <a:pt x="854875" y="0"/>
                  </a:lnTo>
                  <a:lnTo>
                    <a:pt x="854875" y="1204050"/>
                  </a:lnTo>
                  <a:lnTo>
                    <a:pt x="0" y="120405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spTree>
  </p:cSld>
  <p:clrMapOvr>
    <a:masterClrMapping/>
  </p:clrMapOvr>
  <p:transition spd="fast">
    <p:fade/>
  </p:transition>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5202B">
                <a:alpha val="19500"/>
              </a:srgbClr>
            </a:gs>
            <a:gs pos="25000">
              <a:srgbClr val="FFFFFF">
                <a:alpha val="12000"/>
              </a:srgbClr>
            </a:gs>
            <a:gs pos="50000">
              <a:srgbClr val="CB3754">
                <a:alpha val="0"/>
              </a:srgbClr>
            </a:gs>
            <a:gs pos="75000">
              <a:srgbClr val="CB3754">
                <a:alpha val="0"/>
              </a:srgbClr>
            </a:gs>
            <a:gs pos="100000">
              <a:srgbClr val="CB3754">
                <a:alpha val="32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9331971" y="2210257"/>
            <a:ext cx="8270193" cy="6590310"/>
          </a:xfrm>
          <a:custGeom>
            <a:avLst/>
            <a:gdLst/>
            <a:ahLst/>
            <a:cxnLst/>
            <a:rect r="r" b="b" t="t" l="l"/>
            <a:pathLst>
              <a:path h="6590310" w="8270193">
                <a:moveTo>
                  <a:pt x="0" y="0"/>
                </a:moveTo>
                <a:lnTo>
                  <a:pt x="8270193" y="0"/>
                </a:lnTo>
                <a:lnTo>
                  <a:pt x="8270193" y="6590310"/>
                </a:lnTo>
                <a:lnTo>
                  <a:pt x="0" y="6590310"/>
                </a:lnTo>
                <a:lnTo>
                  <a:pt x="0" y="0"/>
                </a:lnTo>
                <a:close/>
              </a:path>
            </a:pathLst>
          </a:custGeom>
          <a:blipFill>
            <a:blip r:embed="rId2"/>
            <a:stretch>
              <a:fillRect l="0" t="0" r="0" b="0"/>
            </a:stretch>
          </a:blipFill>
        </p:spPr>
      </p:sp>
      <p:sp>
        <p:nvSpPr>
          <p:cNvPr name="TextBox 3" id="3"/>
          <p:cNvSpPr txBox="true"/>
          <p:nvPr/>
        </p:nvSpPr>
        <p:spPr>
          <a:xfrm rot="0">
            <a:off x="1028700" y="4121090"/>
            <a:ext cx="8867286" cy="4391102"/>
          </a:xfrm>
          <a:prstGeom prst="rect">
            <a:avLst/>
          </a:prstGeom>
        </p:spPr>
        <p:txBody>
          <a:bodyPr anchor="t" rtlCol="false" tIns="0" lIns="0" bIns="0" rIns="0">
            <a:spAutoFit/>
          </a:bodyPr>
          <a:lstStyle/>
          <a:p>
            <a:pPr algn="l">
              <a:lnSpc>
                <a:spcPts val="6256"/>
              </a:lnSpc>
              <a:spcBef>
                <a:spcPct val="0"/>
              </a:spcBef>
            </a:pPr>
            <a:r>
              <a:rPr lang="en-US" sz="4089">
                <a:solidFill>
                  <a:srgbClr val="1E1E1E"/>
                </a:solidFill>
                <a:latin typeface="Inter Bold"/>
              </a:rPr>
              <a:t>Faster Treatment:</a:t>
            </a:r>
            <a:r>
              <a:rPr lang="en-US" sz="4089">
                <a:solidFill>
                  <a:srgbClr val="1E1E1E"/>
                </a:solidFill>
                <a:latin typeface="Inter"/>
              </a:rPr>
              <a:t> Patients can quickly locate and access the required blood type</a:t>
            </a:r>
          </a:p>
          <a:p>
            <a:pPr algn="l">
              <a:lnSpc>
                <a:spcPts val="3808"/>
              </a:lnSpc>
              <a:spcBef>
                <a:spcPct val="0"/>
              </a:spcBef>
            </a:pPr>
          </a:p>
          <a:p>
            <a:pPr algn="l">
              <a:lnSpc>
                <a:spcPts val="6256"/>
              </a:lnSpc>
              <a:spcBef>
                <a:spcPct val="0"/>
              </a:spcBef>
            </a:pPr>
            <a:r>
              <a:rPr lang="en-US" sz="4089">
                <a:solidFill>
                  <a:srgbClr val="1E1E1E"/>
                </a:solidFill>
                <a:latin typeface="Inter Bold"/>
              </a:rPr>
              <a:t>Improved Healthcare: </a:t>
            </a:r>
            <a:r>
              <a:rPr lang="en-US" sz="4089">
                <a:solidFill>
                  <a:srgbClr val="1E1E1E"/>
                </a:solidFill>
                <a:latin typeface="Inter"/>
              </a:rPr>
              <a:t>enhanced healthcare outcomes</a:t>
            </a:r>
          </a:p>
        </p:txBody>
      </p:sp>
      <p:sp>
        <p:nvSpPr>
          <p:cNvPr name="TextBox 4" id="4"/>
          <p:cNvSpPr txBox="true"/>
          <p:nvPr/>
        </p:nvSpPr>
        <p:spPr>
          <a:xfrm rot="0">
            <a:off x="1028700" y="2157120"/>
            <a:ext cx="11208027" cy="1666011"/>
          </a:xfrm>
          <a:prstGeom prst="rect">
            <a:avLst/>
          </a:prstGeom>
        </p:spPr>
        <p:txBody>
          <a:bodyPr anchor="t" rtlCol="false" tIns="0" lIns="0" bIns="0" rIns="0">
            <a:spAutoFit/>
          </a:bodyPr>
          <a:lstStyle/>
          <a:p>
            <a:pPr algn="l">
              <a:lnSpc>
                <a:spcPts val="13771"/>
              </a:lnSpc>
            </a:pPr>
            <a:r>
              <a:rPr lang="en-US" sz="9000">
                <a:solidFill>
                  <a:srgbClr val="810000"/>
                </a:solidFill>
                <a:latin typeface="Bobby Jones"/>
              </a:rPr>
              <a:t>Impact on Patients</a:t>
            </a:r>
          </a:p>
        </p:txBody>
      </p:sp>
      <p:grpSp>
        <p:nvGrpSpPr>
          <p:cNvPr name="Group 5" id="5"/>
          <p:cNvGrpSpPr/>
          <p:nvPr/>
        </p:nvGrpSpPr>
        <p:grpSpPr>
          <a:xfrm rot="0">
            <a:off x="1028700" y="1028700"/>
            <a:ext cx="1315033" cy="1336755"/>
            <a:chOff x="0" y="0"/>
            <a:chExt cx="1753377" cy="1782340"/>
          </a:xfrm>
        </p:grpSpPr>
        <p:sp>
          <p:nvSpPr>
            <p:cNvPr name="Freeform 6" id="6"/>
            <p:cNvSpPr/>
            <p:nvPr/>
          </p:nvSpPr>
          <p:spPr>
            <a:xfrm flipH="false" flipV="false" rot="0">
              <a:off x="0" y="0"/>
              <a:ext cx="1753377" cy="1782340"/>
            </a:xfrm>
            <a:custGeom>
              <a:avLst/>
              <a:gdLst/>
              <a:ahLst/>
              <a:cxnLst/>
              <a:rect r="r" b="b" t="t" l="l"/>
              <a:pathLst>
                <a:path h="1782340" w="1753377">
                  <a:moveTo>
                    <a:pt x="0" y="0"/>
                  </a:moveTo>
                  <a:lnTo>
                    <a:pt x="1753377" y="0"/>
                  </a:lnTo>
                  <a:lnTo>
                    <a:pt x="1753377" y="1782340"/>
                  </a:lnTo>
                  <a:lnTo>
                    <a:pt x="0" y="17823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492538" y="289145"/>
              <a:ext cx="854875" cy="1204050"/>
            </a:xfrm>
            <a:custGeom>
              <a:avLst/>
              <a:gdLst/>
              <a:ahLst/>
              <a:cxnLst/>
              <a:rect r="r" b="b" t="t" l="l"/>
              <a:pathLst>
                <a:path h="1204050" w="854875">
                  <a:moveTo>
                    <a:pt x="0" y="0"/>
                  </a:moveTo>
                  <a:lnTo>
                    <a:pt x="854875" y="0"/>
                  </a:lnTo>
                  <a:lnTo>
                    <a:pt x="854875" y="1204050"/>
                  </a:lnTo>
                  <a:lnTo>
                    <a:pt x="0" y="12040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Tree>
  </p:cSld>
  <p:clrMapOvr>
    <a:masterClrMapping/>
  </p:clrMapOvr>
  <p:transition spd="fast">
    <p:fade/>
  </p:transition>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5202B">
                <a:alpha val="19500"/>
              </a:srgbClr>
            </a:gs>
            <a:gs pos="25000">
              <a:srgbClr val="FFFFFF">
                <a:alpha val="12000"/>
              </a:srgbClr>
            </a:gs>
            <a:gs pos="50000">
              <a:srgbClr val="CB3754">
                <a:alpha val="0"/>
              </a:srgbClr>
            </a:gs>
            <a:gs pos="75000">
              <a:srgbClr val="CB3754">
                <a:alpha val="0"/>
              </a:srgbClr>
            </a:gs>
            <a:gs pos="100000">
              <a:srgbClr val="CB3754">
                <a:alpha val="32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0" y="-484832"/>
            <a:ext cx="18744374" cy="16776215"/>
          </a:xfrm>
          <a:custGeom>
            <a:avLst/>
            <a:gdLst/>
            <a:ahLst/>
            <a:cxnLst/>
            <a:rect r="r" b="b" t="t" l="l"/>
            <a:pathLst>
              <a:path h="16776215" w="18744374">
                <a:moveTo>
                  <a:pt x="0" y="0"/>
                </a:moveTo>
                <a:lnTo>
                  <a:pt x="18744374" y="0"/>
                </a:lnTo>
                <a:lnTo>
                  <a:pt x="18744374" y="16776215"/>
                </a:lnTo>
                <a:lnTo>
                  <a:pt x="0" y="1677621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633410" y="6032840"/>
            <a:ext cx="8218234" cy="7776504"/>
          </a:xfrm>
          <a:custGeom>
            <a:avLst/>
            <a:gdLst/>
            <a:ahLst/>
            <a:cxnLst/>
            <a:rect r="r" b="b" t="t" l="l"/>
            <a:pathLst>
              <a:path h="7776504" w="8218234">
                <a:moveTo>
                  <a:pt x="0" y="0"/>
                </a:moveTo>
                <a:lnTo>
                  <a:pt x="8218234" y="0"/>
                </a:lnTo>
                <a:lnTo>
                  <a:pt x="8218234" y="7776504"/>
                </a:lnTo>
                <a:lnTo>
                  <a:pt x="0" y="7776504"/>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28700" y="1028700"/>
            <a:ext cx="1659745" cy="1687161"/>
            <a:chOff x="0" y="0"/>
            <a:chExt cx="2212993" cy="2249548"/>
          </a:xfrm>
        </p:grpSpPr>
        <p:sp>
          <p:nvSpPr>
            <p:cNvPr name="Freeform 5" id="5"/>
            <p:cNvSpPr/>
            <p:nvPr/>
          </p:nvSpPr>
          <p:spPr>
            <a:xfrm flipH="false" flipV="false" rot="0">
              <a:off x="0" y="0"/>
              <a:ext cx="2212993" cy="2249548"/>
            </a:xfrm>
            <a:custGeom>
              <a:avLst/>
              <a:gdLst/>
              <a:ahLst/>
              <a:cxnLst/>
              <a:rect r="r" b="b" t="t" l="l"/>
              <a:pathLst>
                <a:path h="2249548" w="2212993">
                  <a:moveTo>
                    <a:pt x="0" y="0"/>
                  </a:moveTo>
                  <a:lnTo>
                    <a:pt x="2212993" y="0"/>
                  </a:lnTo>
                  <a:lnTo>
                    <a:pt x="2212993" y="2249548"/>
                  </a:lnTo>
                  <a:lnTo>
                    <a:pt x="0" y="22495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621648" y="364940"/>
              <a:ext cx="1078965" cy="1519669"/>
            </a:xfrm>
            <a:custGeom>
              <a:avLst/>
              <a:gdLst/>
              <a:ahLst/>
              <a:cxnLst/>
              <a:rect r="r" b="b" t="t" l="l"/>
              <a:pathLst>
                <a:path h="1519669" w="1078965">
                  <a:moveTo>
                    <a:pt x="0" y="0"/>
                  </a:moveTo>
                  <a:lnTo>
                    <a:pt x="1078965" y="0"/>
                  </a:lnTo>
                  <a:lnTo>
                    <a:pt x="1078965" y="1519669"/>
                  </a:lnTo>
                  <a:lnTo>
                    <a:pt x="0" y="151966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7" id="7"/>
          <p:cNvSpPr/>
          <p:nvPr/>
        </p:nvSpPr>
        <p:spPr>
          <a:xfrm flipH="false" flipV="false" rot="0">
            <a:off x="9372187" y="0"/>
            <a:ext cx="10828342" cy="10160841"/>
          </a:xfrm>
          <a:custGeom>
            <a:avLst/>
            <a:gdLst/>
            <a:ahLst/>
            <a:cxnLst/>
            <a:rect r="r" b="b" t="t" l="l"/>
            <a:pathLst>
              <a:path h="10160841" w="10828342">
                <a:moveTo>
                  <a:pt x="0" y="0"/>
                </a:moveTo>
                <a:lnTo>
                  <a:pt x="10828342" y="0"/>
                </a:lnTo>
                <a:lnTo>
                  <a:pt x="10828342" y="10160841"/>
                </a:lnTo>
                <a:lnTo>
                  <a:pt x="0" y="10160841"/>
                </a:lnTo>
                <a:lnTo>
                  <a:pt x="0" y="0"/>
                </a:lnTo>
                <a:close/>
              </a:path>
            </a:pathLst>
          </a:custGeom>
          <a:blipFill>
            <a:blip r:embed="rId10">
              <a:alphaModFix amt="78000"/>
            </a:blip>
            <a:stretch>
              <a:fillRect l="0" t="0" r="0" b="0"/>
            </a:stretch>
          </a:blipFill>
        </p:spPr>
      </p:sp>
      <p:sp>
        <p:nvSpPr>
          <p:cNvPr name="TextBox 8" id="8"/>
          <p:cNvSpPr txBox="true"/>
          <p:nvPr/>
        </p:nvSpPr>
        <p:spPr>
          <a:xfrm rot="0">
            <a:off x="1028700" y="2883102"/>
            <a:ext cx="8072214" cy="3549886"/>
          </a:xfrm>
          <a:prstGeom prst="rect">
            <a:avLst/>
          </a:prstGeom>
        </p:spPr>
        <p:txBody>
          <a:bodyPr anchor="t" rtlCol="false" tIns="0" lIns="0" bIns="0" rIns="0">
            <a:spAutoFit/>
          </a:bodyPr>
          <a:lstStyle/>
          <a:p>
            <a:pPr algn="ctr">
              <a:lnSpc>
                <a:spcPts val="28512"/>
              </a:lnSpc>
              <a:spcBef>
                <a:spcPct val="0"/>
              </a:spcBef>
            </a:pPr>
            <a:r>
              <a:rPr lang="en-US" sz="20365">
                <a:solidFill>
                  <a:srgbClr val="450000"/>
                </a:solidFill>
                <a:latin typeface="Bobby Jones"/>
              </a:rPr>
              <a:t>PHASE 1</a:t>
            </a:r>
          </a:p>
        </p:txBody>
      </p:sp>
      <p:sp>
        <p:nvSpPr>
          <p:cNvPr name="TextBox 9" id="9"/>
          <p:cNvSpPr txBox="true"/>
          <p:nvPr/>
        </p:nvSpPr>
        <p:spPr>
          <a:xfrm rot="0">
            <a:off x="1028700" y="6347263"/>
            <a:ext cx="8215879" cy="3142225"/>
          </a:xfrm>
          <a:prstGeom prst="rect">
            <a:avLst/>
          </a:prstGeom>
        </p:spPr>
        <p:txBody>
          <a:bodyPr anchor="t" rtlCol="false" tIns="0" lIns="0" bIns="0" rIns="0">
            <a:spAutoFit/>
          </a:bodyPr>
          <a:lstStyle/>
          <a:p>
            <a:pPr algn="l" marL="967350" indent="-483675" lvl="1">
              <a:lnSpc>
                <a:spcPts val="6272"/>
              </a:lnSpc>
              <a:buFont typeface="Arial"/>
              <a:buChar char="•"/>
            </a:pPr>
            <a:r>
              <a:rPr lang="en-US" sz="4480" spc="112">
                <a:solidFill>
                  <a:srgbClr val="450000"/>
                </a:solidFill>
                <a:latin typeface="Inter Bold"/>
              </a:rPr>
              <a:t>Timeline</a:t>
            </a:r>
          </a:p>
          <a:p>
            <a:pPr algn="l" marL="967350" indent="-483675" lvl="1">
              <a:lnSpc>
                <a:spcPts val="6272"/>
              </a:lnSpc>
              <a:buFont typeface="Arial"/>
              <a:buChar char="•"/>
            </a:pPr>
            <a:r>
              <a:rPr lang="en-US" sz="4480" spc="112">
                <a:solidFill>
                  <a:srgbClr val="450000"/>
                </a:solidFill>
                <a:latin typeface="Inter Bold"/>
              </a:rPr>
              <a:t>Analysis</a:t>
            </a:r>
          </a:p>
          <a:p>
            <a:pPr algn="l" marL="967350" indent="-483675" lvl="1">
              <a:lnSpc>
                <a:spcPts val="6272"/>
              </a:lnSpc>
              <a:buFont typeface="Arial"/>
              <a:buChar char="•"/>
            </a:pPr>
            <a:r>
              <a:rPr lang="en-US" sz="4480" spc="112">
                <a:solidFill>
                  <a:srgbClr val="450000"/>
                </a:solidFill>
                <a:latin typeface="Inter Bold"/>
              </a:rPr>
              <a:t>Design </a:t>
            </a:r>
          </a:p>
          <a:p>
            <a:pPr algn="l">
              <a:lnSpc>
                <a:spcPts val="6272"/>
              </a:lnSpc>
            </a:pPr>
          </a:p>
        </p:txBody>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38987" y="-473642"/>
            <a:ext cx="20776737" cy="13868472"/>
          </a:xfrm>
          <a:custGeom>
            <a:avLst/>
            <a:gdLst/>
            <a:ahLst/>
            <a:cxnLst/>
            <a:rect r="r" b="b" t="t" l="l"/>
            <a:pathLst>
              <a:path h="13868472" w="20776737">
                <a:moveTo>
                  <a:pt x="0" y="0"/>
                </a:moveTo>
                <a:lnTo>
                  <a:pt x="20776737" y="0"/>
                </a:lnTo>
                <a:lnTo>
                  <a:pt x="20776737" y="13868472"/>
                </a:lnTo>
                <a:lnTo>
                  <a:pt x="0" y="13868472"/>
                </a:lnTo>
                <a:lnTo>
                  <a:pt x="0" y="0"/>
                </a:lnTo>
                <a:close/>
              </a:path>
            </a:pathLst>
          </a:custGeom>
          <a:blipFill>
            <a:blip r:embed="rId2">
              <a:alphaModFix amt="28000"/>
            </a:blip>
            <a:stretch>
              <a:fillRect l="0" t="0" r="0" b="0"/>
            </a:stretch>
          </a:blipFill>
        </p:spPr>
      </p:sp>
      <p:grpSp>
        <p:nvGrpSpPr>
          <p:cNvPr name="Group 3" id="3"/>
          <p:cNvGrpSpPr/>
          <p:nvPr/>
        </p:nvGrpSpPr>
        <p:grpSpPr>
          <a:xfrm rot="0">
            <a:off x="4602588" y="8294340"/>
            <a:ext cx="9082823" cy="7628740"/>
            <a:chOff x="0" y="0"/>
            <a:chExt cx="792880" cy="665946"/>
          </a:xfrm>
        </p:grpSpPr>
        <p:sp>
          <p:nvSpPr>
            <p:cNvPr name="Freeform 4" id="4"/>
            <p:cNvSpPr/>
            <p:nvPr/>
          </p:nvSpPr>
          <p:spPr>
            <a:xfrm flipH="false" flipV="false" rot="0">
              <a:off x="0" y="0"/>
              <a:ext cx="792880" cy="665946"/>
            </a:xfrm>
            <a:custGeom>
              <a:avLst/>
              <a:gdLst/>
              <a:ahLst/>
              <a:cxnLst/>
              <a:rect r="r" b="b" t="t" l="l"/>
              <a:pathLst>
                <a:path h="665946" w="792880">
                  <a:moveTo>
                    <a:pt x="264436" y="19070"/>
                  </a:moveTo>
                  <a:cubicBezTo>
                    <a:pt x="304954" y="7556"/>
                    <a:pt x="351298" y="0"/>
                    <a:pt x="396653" y="0"/>
                  </a:cubicBezTo>
                  <a:cubicBezTo>
                    <a:pt x="442011" y="0"/>
                    <a:pt x="485656" y="6476"/>
                    <a:pt x="525876" y="17990"/>
                  </a:cubicBezTo>
                  <a:cubicBezTo>
                    <a:pt x="526733" y="18350"/>
                    <a:pt x="527588" y="18350"/>
                    <a:pt x="528444" y="18710"/>
                  </a:cubicBezTo>
                  <a:cubicBezTo>
                    <a:pt x="679489" y="64765"/>
                    <a:pt x="790740" y="186379"/>
                    <a:pt x="792880" y="325240"/>
                  </a:cubicBezTo>
                  <a:lnTo>
                    <a:pt x="792880" y="665946"/>
                  </a:lnTo>
                  <a:lnTo>
                    <a:pt x="0" y="665946"/>
                  </a:lnTo>
                  <a:lnTo>
                    <a:pt x="0" y="325493"/>
                  </a:lnTo>
                  <a:cubicBezTo>
                    <a:pt x="2139" y="185660"/>
                    <a:pt x="111679" y="64045"/>
                    <a:pt x="264436" y="19070"/>
                  </a:cubicBezTo>
                  <a:close/>
                </a:path>
              </a:pathLst>
            </a:custGeom>
            <a:gradFill rotWithShape="true">
              <a:gsLst>
                <a:gs pos="0">
                  <a:srgbClr val="FFFFFF">
                    <a:alpha val="100000"/>
                  </a:srgbClr>
                </a:gs>
                <a:gs pos="100000">
                  <a:srgbClr val="B72132">
                    <a:alpha val="100000"/>
                  </a:srgbClr>
                </a:gs>
              </a:gsLst>
              <a:lin ang="5400000"/>
            </a:gradFill>
          </p:spPr>
        </p:sp>
        <p:sp>
          <p:nvSpPr>
            <p:cNvPr name="TextBox 5" id="5"/>
            <p:cNvSpPr txBox="true"/>
            <p:nvPr/>
          </p:nvSpPr>
          <p:spPr>
            <a:xfrm>
              <a:off x="0" y="88900"/>
              <a:ext cx="792880" cy="577046"/>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214666" y="1028700"/>
            <a:ext cx="1635202" cy="1662213"/>
            <a:chOff x="0" y="0"/>
            <a:chExt cx="2180269" cy="2216284"/>
          </a:xfrm>
        </p:grpSpPr>
        <p:sp>
          <p:nvSpPr>
            <p:cNvPr name="Freeform 7" id="7"/>
            <p:cNvSpPr/>
            <p:nvPr/>
          </p:nvSpPr>
          <p:spPr>
            <a:xfrm flipH="false" flipV="false" rot="0">
              <a:off x="0" y="0"/>
              <a:ext cx="2180269" cy="2216284"/>
            </a:xfrm>
            <a:custGeom>
              <a:avLst/>
              <a:gdLst/>
              <a:ahLst/>
              <a:cxnLst/>
              <a:rect r="r" b="b" t="t" l="l"/>
              <a:pathLst>
                <a:path h="2216284" w="2180269">
                  <a:moveTo>
                    <a:pt x="0" y="0"/>
                  </a:moveTo>
                  <a:lnTo>
                    <a:pt x="2180269" y="0"/>
                  </a:lnTo>
                  <a:lnTo>
                    <a:pt x="2180269" y="2216284"/>
                  </a:lnTo>
                  <a:lnTo>
                    <a:pt x="0" y="22162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612455" y="359543"/>
              <a:ext cx="1063010" cy="1497197"/>
            </a:xfrm>
            <a:custGeom>
              <a:avLst/>
              <a:gdLst/>
              <a:ahLst/>
              <a:cxnLst/>
              <a:rect r="r" b="b" t="t" l="l"/>
              <a:pathLst>
                <a:path h="1497197" w="1063010">
                  <a:moveTo>
                    <a:pt x="0" y="0"/>
                  </a:moveTo>
                  <a:lnTo>
                    <a:pt x="1063010" y="0"/>
                  </a:lnTo>
                  <a:lnTo>
                    <a:pt x="1063010" y="1497198"/>
                  </a:lnTo>
                  <a:lnTo>
                    <a:pt x="0" y="14971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9" id="9"/>
          <p:cNvSpPr txBox="true"/>
          <p:nvPr/>
        </p:nvSpPr>
        <p:spPr>
          <a:xfrm rot="0">
            <a:off x="2032267" y="3698348"/>
            <a:ext cx="14223465" cy="3976867"/>
          </a:xfrm>
          <a:prstGeom prst="rect">
            <a:avLst/>
          </a:prstGeom>
        </p:spPr>
        <p:txBody>
          <a:bodyPr anchor="t" rtlCol="false" tIns="0" lIns="0" bIns="0" rIns="0">
            <a:spAutoFit/>
          </a:bodyPr>
          <a:lstStyle/>
          <a:p>
            <a:pPr algn="ctr">
              <a:lnSpc>
                <a:spcPts val="10313"/>
              </a:lnSpc>
            </a:pPr>
            <a:r>
              <a:rPr lang="en-US" sz="6740">
                <a:solidFill>
                  <a:srgbClr val="A61B29"/>
                </a:solidFill>
                <a:latin typeface="Recoleta Bold"/>
              </a:rPr>
              <a:t>Dr. Samar Hesham</a:t>
            </a:r>
          </a:p>
          <a:p>
            <a:pPr algn="ctr">
              <a:lnSpc>
                <a:spcPts val="6016"/>
              </a:lnSpc>
            </a:pPr>
            <a:r>
              <a:rPr lang="en-US" sz="3932">
                <a:solidFill>
                  <a:srgbClr val="1E1E1E"/>
                </a:solidFill>
                <a:latin typeface="Recoleta"/>
              </a:rPr>
              <a:t>Lecturer, Department of Information Technology at EELU</a:t>
            </a:r>
          </a:p>
          <a:p>
            <a:pPr algn="ctr">
              <a:lnSpc>
                <a:spcPts val="9167"/>
              </a:lnSpc>
            </a:pPr>
            <a:r>
              <a:rPr lang="en-US" sz="5991">
                <a:solidFill>
                  <a:srgbClr val="A61B29"/>
                </a:solidFill>
                <a:latin typeface="Recoleta Bold"/>
              </a:rPr>
              <a:t> Ta. Hussein Zayed</a:t>
            </a:r>
          </a:p>
          <a:p>
            <a:pPr algn="ctr">
              <a:lnSpc>
                <a:spcPts val="6016"/>
              </a:lnSpc>
            </a:pPr>
            <a:r>
              <a:rPr lang="en-US" sz="3932">
                <a:solidFill>
                  <a:srgbClr val="1E1E1E"/>
                </a:solidFill>
                <a:latin typeface="Recoleta"/>
              </a:rPr>
              <a:t>Department of Information Technology at EELU</a:t>
            </a:r>
          </a:p>
        </p:txBody>
      </p:sp>
      <p:sp>
        <p:nvSpPr>
          <p:cNvPr name="TextBox 10" id="10"/>
          <p:cNvSpPr txBox="true"/>
          <p:nvPr/>
        </p:nvSpPr>
        <p:spPr>
          <a:xfrm rot="0">
            <a:off x="4782145" y="1707213"/>
            <a:ext cx="8723709" cy="1579555"/>
          </a:xfrm>
          <a:prstGeom prst="rect">
            <a:avLst/>
          </a:prstGeom>
        </p:spPr>
        <p:txBody>
          <a:bodyPr anchor="t" rtlCol="false" tIns="0" lIns="0" bIns="0" rIns="0">
            <a:spAutoFit/>
          </a:bodyPr>
          <a:lstStyle/>
          <a:p>
            <a:pPr algn="ctr">
              <a:lnSpc>
                <a:spcPts val="13271"/>
              </a:lnSpc>
            </a:pPr>
            <a:r>
              <a:rPr lang="en-US" sz="8674">
                <a:solidFill>
                  <a:srgbClr val="450000"/>
                </a:solidFill>
                <a:latin typeface="Recoleta"/>
              </a:rPr>
              <a:t>SUPERVISED BY:</a:t>
            </a:r>
          </a:p>
        </p:txBody>
      </p:sp>
    </p:spTree>
  </p:cSld>
  <p:clrMapOvr>
    <a:masterClrMapping/>
  </p:clrMapOvr>
  <p:transition spd="fast">
    <p:fade/>
  </p:transition>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5202B">
                <a:alpha val="19500"/>
              </a:srgbClr>
            </a:gs>
            <a:gs pos="25000">
              <a:srgbClr val="FFFFFF">
                <a:alpha val="12000"/>
              </a:srgbClr>
            </a:gs>
            <a:gs pos="50000">
              <a:srgbClr val="CB3754">
                <a:alpha val="0"/>
              </a:srgbClr>
            </a:gs>
            <a:gs pos="75000">
              <a:srgbClr val="CB3754">
                <a:alpha val="0"/>
              </a:srgbClr>
            </a:gs>
            <a:gs pos="100000">
              <a:srgbClr val="CB3754">
                <a:alpha val="32000"/>
              </a:srgbClr>
            </a:gs>
          </a:gsLst>
          <a:lin ang="2700000"/>
        </a:gradFill>
      </p:bgPr>
    </p:bg>
    <p:spTree>
      <p:nvGrpSpPr>
        <p:cNvPr id="1" name=""/>
        <p:cNvGrpSpPr/>
        <p:nvPr/>
      </p:nvGrpSpPr>
      <p:grpSpPr>
        <a:xfrm>
          <a:off x="0" y="0"/>
          <a:ext cx="0" cy="0"/>
          <a:chOff x="0" y="0"/>
          <a:chExt cx="0" cy="0"/>
        </a:xfrm>
      </p:grpSpPr>
      <p:sp>
        <p:nvSpPr>
          <p:cNvPr name="TextBox 2" id="2"/>
          <p:cNvSpPr txBox="true"/>
          <p:nvPr/>
        </p:nvSpPr>
        <p:spPr>
          <a:xfrm rot="0">
            <a:off x="5774419" y="405551"/>
            <a:ext cx="5799782" cy="1644371"/>
          </a:xfrm>
          <a:prstGeom prst="rect">
            <a:avLst/>
          </a:prstGeom>
        </p:spPr>
        <p:txBody>
          <a:bodyPr anchor="t" rtlCol="false" tIns="0" lIns="0" bIns="0" rIns="0">
            <a:spAutoFit/>
          </a:bodyPr>
          <a:lstStyle/>
          <a:p>
            <a:pPr algn="ctr">
              <a:lnSpc>
                <a:spcPts val="13315"/>
              </a:lnSpc>
              <a:spcBef>
                <a:spcPct val="0"/>
              </a:spcBef>
            </a:pPr>
            <a:r>
              <a:rPr lang="en-US" sz="9510">
                <a:solidFill>
                  <a:srgbClr val="63100F"/>
                </a:solidFill>
                <a:latin typeface="Bobby Jones"/>
              </a:rPr>
              <a:t>TIME PLAN</a:t>
            </a:r>
          </a:p>
        </p:txBody>
      </p:sp>
      <p:graphicFrame>
        <p:nvGraphicFramePr>
          <p:cNvPr name="Table 3" id="3"/>
          <p:cNvGraphicFramePr>
            <a:graphicFrameLocks noGrp="true"/>
          </p:cNvGraphicFramePr>
          <p:nvPr/>
        </p:nvGraphicFramePr>
        <p:xfrm>
          <a:off x="0" y="3245186"/>
          <a:ext cx="5716275" cy="1068309"/>
        </p:xfrm>
        <a:graphic>
          <a:graphicData uri="http://schemas.openxmlformats.org/drawingml/2006/table">
            <a:tbl>
              <a:tblPr/>
              <a:tblGrid>
                <a:gridCol w="846205"/>
                <a:gridCol w="983618"/>
                <a:gridCol w="977259"/>
                <a:gridCol w="995176"/>
                <a:gridCol w="945957"/>
                <a:gridCol w="968059"/>
              </a:tblGrid>
              <a:tr h="1068309">
                <a:tc>
                  <a:txBody>
                    <a:bodyPr anchor="t" rtlCol="false"/>
                    <a:lstStyle/>
                    <a:p>
                      <a:pPr algn="ctr">
                        <a:lnSpc>
                          <a:spcPts val="1985"/>
                        </a:lnSpc>
                        <a:defRPr/>
                      </a:pPr>
                      <a:r>
                        <a:rPr lang="en-US" sz="1417">
                          <a:solidFill>
                            <a:srgbClr val="FFFFFF"/>
                          </a:solidFill>
                          <a:latin typeface="Anantason Expanded Medium"/>
                        </a:rPr>
                        <a:t>RESEARCH</a:t>
                      </a:r>
                      <a:endParaRPr lang="en-US" sz="1100"/>
                    </a:p>
                  </a:txBody>
                  <a:tcPr marL="22416" marR="22416" marT="22416" marB="22416"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F99B9B"/>
                    </a:solidFill>
                  </a:tcPr>
                </a:tc>
                <a:tc>
                  <a:txBody>
                    <a:bodyPr anchor="t" rtlCol="false"/>
                    <a:lstStyle/>
                    <a:p>
                      <a:pPr algn="ctr">
                        <a:lnSpc>
                          <a:spcPts val="1647"/>
                        </a:lnSpc>
                        <a:defRPr/>
                      </a:pPr>
                      <a:endParaRPr lang="en-US" sz="1100"/>
                    </a:p>
                  </a:txBody>
                  <a:tcPr marL="22416" marR="22416" marT="22416" marB="22416"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445360"/>
                    </a:solidFill>
                  </a:tcPr>
                </a:tc>
                <a:tc>
                  <a:txBody>
                    <a:bodyPr anchor="t" rtlCol="false"/>
                    <a:lstStyle/>
                    <a:p>
                      <a:pPr algn="ctr">
                        <a:lnSpc>
                          <a:spcPts val="1647"/>
                        </a:lnSpc>
                        <a:defRPr/>
                      </a:pPr>
                      <a:endParaRPr lang="en-US" sz="1100"/>
                    </a:p>
                  </a:txBody>
                  <a:tcPr marL="22416" marR="22416" marT="22416" marB="22416"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445360"/>
                    </a:solidFill>
                  </a:tcPr>
                </a:tc>
                <a:tc>
                  <a:txBody>
                    <a:bodyPr anchor="t" rtlCol="false"/>
                    <a:lstStyle/>
                    <a:p>
                      <a:pPr algn="ctr">
                        <a:lnSpc>
                          <a:spcPts val="1647"/>
                        </a:lnSpc>
                        <a:defRPr/>
                      </a:pPr>
                      <a:endParaRPr lang="en-US" sz="1100"/>
                    </a:p>
                  </a:txBody>
                  <a:tcPr marL="22416" marR="22416" marT="22416" marB="22416"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445360"/>
                    </a:solidFill>
                  </a:tcPr>
                </a:tc>
                <a:tc>
                  <a:txBody>
                    <a:bodyPr anchor="t" rtlCol="false"/>
                    <a:lstStyle/>
                    <a:p>
                      <a:pPr algn="ctr">
                        <a:lnSpc>
                          <a:spcPts val="1647"/>
                        </a:lnSpc>
                        <a:defRPr/>
                      </a:pPr>
                      <a:endParaRPr lang="en-US" sz="1100"/>
                    </a:p>
                  </a:txBody>
                  <a:tcPr marL="22416" marR="22416" marT="22416" marB="22416"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445360"/>
                    </a:solidFill>
                  </a:tcPr>
                </a:tc>
                <a:tc>
                  <a:txBody>
                    <a:bodyPr anchor="t" rtlCol="false"/>
                    <a:lstStyle/>
                    <a:p>
                      <a:pPr algn="ctr">
                        <a:lnSpc>
                          <a:spcPts val="1647"/>
                        </a:lnSpc>
                        <a:defRPr/>
                      </a:pPr>
                      <a:endParaRPr lang="en-US" sz="1100"/>
                    </a:p>
                  </a:txBody>
                  <a:tcPr marL="22416" marR="22416" marT="22416" marB="22416"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445360"/>
                    </a:solidFill>
                  </a:tcPr>
                </a:tc>
              </a:tr>
            </a:tbl>
          </a:graphicData>
        </a:graphic>
      </p:graphicFrame>
      <p:graphicFrame>
        <p:nvGraphicFramePr>
          <p:cNvPr name="Table 4" id="4"/>
          <p:cNvGraphicFramePr>
            <a:graphicFrameLocks noGrp="true"/>
          </p:cNvGraphicFramePr>
          <p:nvPr/>
        </p:nvGraphicFramePr>
        <p:xfrm>
          <a:off x="782" y="2307097"/>
          <a:ext cx="8643534" cy="411473"/>
        </p:xfrm>
        <a:graphic>
          <a:graphicData uri="http://schemas.openxmlformats.org/drawingml/2006/table">
            <a:tbl>
              <a:tblPr/>
              <a:tblGrid>
                <a:gridCol w="845588"/>
                <a:gridCol w="985734"/>
                <a:gridCol w="978573"/>
                <a:gridCol w="1000930"/>
                <a:gridCol w="948088"/>
                <a:gridCol w="974044"/>
                <a:gridCol w="971091"/>
                <a:gridCol w="966560"/>
                <a:gridCol w="972926"/>
              </a:tblGrid>
              <a:tr h="273650">
                <a:tc>
                  <a:txBody>
                    <a:bodyPr anchor="t" rtlCol="false"/>
                    <a:lstStyle/>
                    <a:p>
                      <a:pPr algn="ctr">
                        <a:lnSpc>
                          <a:spcPts val="1985"/>
                        </a:lnSpc>
                        <a:defRPr/>
                      </a:pPr>
                      <a:r>
                        <a:rPr lang="en-US" sz="1417">
                          <a:solidFill>
                            <a:srgbClr val="FFFFFF"/>
                          </a:solidFill>
                          <a:latin typeface="Anantason Expanded Medium"/>
                        </a:rPr>
                        <a:t>MONTH</a:t>
                      </a:r>
                      <a:endParaRPr lang="en-US" sz="1100"/>
                    </a:p>
                  </a:txBody>
                  <a:tcPr marL="27012" marR="27012" marT="27012" marB="27012"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63100F"/>
                    </a:solidFill>
                  </a:tcPr>
                </a:tc>
                <a:tc>
                  <a:txBody>
                    <a:bodyPr anchor="t" rtlCol="false"/>
                    <a:lstStyle/>
                    <a:p>
                      <a:pPr algn="ctr">
                        <a:lnSpc>
                          <a:spcPts val="1985"/>
                        </a:lnSpc>
                        <a:defRPr/>
                      </a:pPr>
                      <a:r>
                        <a:rPr lang="en-US" sz="1417">
                          <a:solidFill>
                            <a:srgbClr val="FFFFFF"/>
                          </a:solidFill>
                          <a:latin typeface="Anantason Expanded Medium"/>
                        </a:rPr>
                        <a:t>OCTOBER</a:t>
                      </a:r>
                      <a:endParaRPr lang="en-US" sz="1100"/>
                    </a:p>
                  </a:txBody>
                  <a:tcPr marL="27012" marR="27012" marT="27012" marB="27012"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63100F"/>
                    </a:solidFill>
                  </a:tcPr>
                </a:tc>
                <a:tc>
                  <a:txBody>
                    <a:bodyPr anchor="t" rtlCol="false"/>
                    <a:lstStyle/>
                    <a:p>
                      <a:pPr algn="ctr">
                        <a:lnSpc>
                          <a:spcPts val="1985"/>
                        </a:lnSpc>
                        <a:defRPr/>
                      </a:pPr>
                      <a:r>
                        <a:rPr lang="en-US" sz="1417">
                          <a:solidFill>
                            <a:srgbClr val="FFFFFF"/>
                          </a:solidFill>
                          <a:latin typeface="Anantason Expanded"/>
                        </a:rPr>
                        <a:t>NOVEMBER</a:t>
                      </a:r>
                      <a:endParaRPr lang="en-US" sz="1100"/>
                    </a:p>
                  </a:txBody>
                  <a:tcPr marL="27012" marR="27012" marT="27012" marB="27012"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63100F"/>
                    </a:solidFill>
                  </a:tcPr>
                </a:tc>
                <a:tc>
                  <a:txBody>
                    <a:bodyPr anchor="t" rtlCol="false"/>
                    <a:lstStyle/>
                    <a:p>
                      <a:pPr algn="ctr">
                        <a:lnSpc>
                          <a:spcPts val="1985"/>
                        </a:lnSpc>
                        <a:defRPr/>
                      </a:pPr>
                      <a:r>
                        <a:rPr lang="en-US" sz="1417">
                          <a:solidFill>
                            <a:srgbClr val="FFFFFF"/>
                          </a:solidFill>
                          <a:latin typeface="Anantason Expanded Medium"/>
                        </a:rPr>
                        <a:t>DECEMBER</a:t>
                      </a:r>
                      <a:endParaRPr lang="en-US" sz="1100"/>
                    </a:p>
                  </a:txBody>
                  <a:tcPr marL="27012" marR="27012" marT="27012" marB="27012"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63100F"/>
                    </a:solidFill>
                  </a:tcPr>
                </a:tc>
                <a:tc>
                  <a:txBody>
                    <a:bodyPr anchor="t" rtlCol="false"/>
                    <a:lstStyle/>
                    <a:p>
                      <a:pPr algn="ctr">
                        <a:lnSpc>
                          <a:spcPts val="1985"/>
                        </a:lnSpc>
                        <a:defRPr/>
                      </a:pPr>
                      <a:r>
                        <a:rPr lang="en-US" sz="1417">
                          <a:solidFill>
                            <a:srgbClr val="FFFFFF"/>
                          </a:solidFill>
                          <a:latin typeface="Anantason Expanded Medium"/>
                        </a:rPr>
                        <a:t>JANUARY</a:t>
                      </a:r>
                      <a:endParaRPr lang="en-US" sz="1100"/>
                    </a:p>
                  </a:txBody>
                  <a:tcPr marL="27012" marR="27012" marT="27012" marB="27012"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63100F"/>
                    </a:solidFill>
                  </a:tcPr>
                </a:tc>
                <a:tc>
                  <a:txBody>
                    <a:bodyPr anchor="t" rtlCol="false"/>
                    <a:lstStyle/>
                    <a:p>
                      <a:pPr algn="ctr">
                        <a:lnSpc>
                          <a:spcPts val="1985"/>
                        </a:lnSpc>
                        <a:defRPr/>
                      </a:pPr>
                      <a:r>
                        <a:rPr lang="en-US" sz="1417">
                          <a:solidFill>
                            <a:srgbClr val="FFFFFF"/>
                          </a:solidFill>
                          <a:latin typeface="Anantason Expanded Medium"/>
                        </a:rPr>
                        <a:t>FEBRUARY</a:t>
                      </a:r>
                      <a:endParaRPr lang="en-US" sz="1100"/>
                    </a:p>
                  </a:txBody>
                  <a:tcPr marL="27012" marR="27012" marT="27012" marB="27012"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63100F"/>
                    </a:solidFill>
                  </a:tcPr>
                </a:tc>
                <a:tc>
                  <a:txBody>
                    <a:bodyPr anchor="t" rtlCol="false"/>
                    <a:lstStyle/>
                    <a:p>
                      <a:pPr algn="ctr">
                        <a:lnSpc>
                          <a:spcPts val="1985"/>
                        </a:lnSpc>
                        <a:defRPr/>
                      </a:pPr>
                      <a:r>
                        <a:rPr lang="en-US" sz="1417">
                          <a:solidFill>
                            <a:srgbClr val="FFFFFF"/>
                          </a:solidFill>
                          <a:latin typeface="Anantason Expanded Medium"/>
                        </a:rPr>
                        <a:t>MARCH</a:t>
                      </a:r>
                      <a:endParaRPr lang="en-US" sz="1100"/>
                    </a:p>
                  </a:txBody>
                  <a:tcPr marL="27012" marR="27012" marT="27012" marB="27012"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63100F"/>
                    </a:solidFill>
                  </a:tcPr>
                </a:tc>
                <a:tc>
                  <a:txBody>
                    <a:bodyPr anchor="t" rtlCol="false"/>
                    <a:lstStyle/>
                    <a:p>
                      <a:pPr algn="ctr">
                        <a:lnSpc>
                          <a:spcPts val="1985"/>
                        </a:lnSpc>
                        <a:defRPr/>
                      </a:pPr>
                      <a:r>
                        <a:rPr lang="en-US" sz="1417">
                          <a:solidFill>
                            <a:srgbClr val="FFFFFF"/>
                          </a:solidFill>
                          <a:latin typeface="Anantason Expanded Medium"/>
                        </a:rPr>
                        <a:t>APRIL</a:t>
                      </a:r>
                      <a:endParaRPr lang="en-US" sz="1100"/>
                    </a:p>
                  </a:txBody>
                  <a:tcPr marL="27012" marR="27012" marT="27012" marB="27012"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63100F"/>
                    </a:solidFill>
                  </a:tcPr>
                </a:tc>
                <a:tc>
                  <a:txBody>
                    <a:bodyPr anchor="t" rtlCol="false"/>
                    <a:lstStyle/>
                    <a:p>
                      <a:pPr algn="ctr">
                        <a:lnSpc>
                          <a:spcPts val="1985"/>
                        </a:lnSpc>
                        <a:defRPr/>
                      </a:pPr>
                      <a:r>
                        <a:rPr lang="en-US" sz="1417">
                          <a:solidFill>
                            <a:srgbClr val="FFFFFF"/>
                          </a:solidFill>
                          <a:latin typeface="Anantason Expanded Medium"/>
                        </a:rPr>
                        <a:t>MAY</a:t>
                      </a:r>
                      <a:endParaRPr lang="en-US" sz="1100"/>
                    </a:p>
                  </a:txBody>
                  <a:tcPr marL="27012" marR="27012" marT="27012" marB="27012"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63100F"/>
                    </a:solidFill>
                  </a:tcPr>
                </a:tc>
              </a:tr>
            </a:tbl>
          </a:graphicData>
        </a:graphic>
      </p:graphicFrame>
      <p:grpSp>
        <p:nvGrpSpPr>
          <p:cNvPr name="Group 5" id="5"/>
          <p:cNvGrpSpPr/>
          <p:nvPr/>
        </p:nvGrpSpPr>
        <p:grpSpPr>
          <a:xfrm rot="0">
            <a:off x="1899902" y="3377784"/>
            <a:ext cx="1732161" cy="805112"/>
            <a:chOff x="0" y="0"/>
            <a:chExt cx="1628779" cy="757060"/>
          </a:xfrm>
        </p:grpSpPr>
        <p:sp>
          <p:nvSpPr>
            <p:cNvPr name="Freeform 6" id="6"/>
            <p:cNvSpPr/>
            <p:nvPr/>
          </p:nvSpPr>
          <p:spPr>
            <a:xfrm flipH="false" flipV="false" rot="0">
              <a:off x="0" y="0"/>
              <a:ext cx="1628779" cy="757060"/>
            </a:xfrm>
            <a:custGeom>
              <a:avLst/>
              <a:gdLst/>
              <a:ahLst/>
              <a:cxnLst/>
              <a:rect r="r" b="b" t="t" l="l"/>
              <a:pathLst>
                <a:path h="757060" w="1628779">
                  <a:moveTo>
                    <a:pt x="31287" y="0"/>
                  </a:moveTo>
                  <a:lnTo>
                    <a:pt x="1597492" y="0"/>
                  </a:lnTo>
                  <a:cubicBezTo>
                    <a:pt x="1605790" y="0"/>
                    <a:pt x="1613748" y="3296"/>
                    <a:pt x="1619615" y="9164"/>
                  </a:cubicBezTo>
                  <a:cubicBezTo>
                    <a:pt x="1625482" y="15031"/>
                    <a:pt x="1628779" y="22989"/>
                    <a:pt x="1628779" y="31287"/>
                  </a:cubicBezTo>
                  <a:lnTo>
                    <a:pt x="1628779" y="725773"/>
                  </a:lnTo>
                  <a:cubicBezTo>
                    <a:pt x="1628779" y="743052"/>
                    <a:pt x="1614771" y="757060"/>
                    <a:pt x="1597492" y="757060"/>
                  </a:cubicBezTo>
                  <a:lnTo>
                    <a:pt x="31287" y="757060"/>
                  </a:lnTo>
                  <a:cubicBezTo>
                    <a:pt x="22989" y="757060"/>
                    <a:pt x="15031" y="753764"/>
                    <a:pt x="9164" y="747896"/>
                  </a:cubicBezTo>
                  <a:cubicBezTo>
                    <a:pt x="3296" y="742029"/>
                    <a:pt x="0" y="734071"/>
                    <a:pt x="0" y="725773"/>
                  </a:cubicBezTo>
                  <a:lnTo>
                    <a:pt x="0" y="31287"/>
                  </a:lnTo>
                  <a:cubicBezTo>
                    <a:pt x="0" y="22989"/>
                    <a:pt x="3296" y="15031"/>
                    <a:pt x="9164" y="9164"/>
                  </a:cubicBezTo>
                  <a:cubicBezTo>
                    <a:pt x="15031" y="3296"/>
                    <a:pt x="22989" y="0"/>
                    <a:pt x="31287" y="0"/>
                  </a:cubicBezTo>
                  <a:close/>
                </a:path>
              </a:pathLst>
            </a:custGeom>
            <a:solidFill>
              <a:srgbClr val="F67373"/>
            </a:solidFill>
          </p:spPr>
        </p:sp>
        <p:sp>
          <p:nvSpPr>
            <p:cNvPr name="TextBox 7" id="7"/>
            <p:cNvSpPr txBox="true"/>
            <p:nvPr/>
          </p:nvSpPr>
          <p:spPr>
            <a:xfrm>
              <a:off x="0" y="-38100"/>
              <a:ext cx="1628779" cy="795160"/>
            </a:xfrm>
            <a:prstGeom prst="rect">
              <a:avLst/>
            </a:prstGeom>
          </p:spPr>
          <p:txBody>
            <a:bodyPr anchor="ctr" rtlCol="false" tIns="120054" lIns="120054" bIns="120054" rIns="120054"/>
            <a:lstStyle/>
            <a:p>
              <a:pPr algn="just">
                <a:lnSpc>
                  <a:spcPts val="2315"/>
                </a:lnSpc>
              </a:pPr>
              <a:r>
                <a:rPr lang="en-US" sz="1654">
                  <a:solidFill>
                    <a:srgbClr val="FFFFFF"/>
                  </a:solidFill>
                  <a:latin typeface="Open Sauce Bold"/>
                </a:rPr>
                <a:t>    Search for idea (2 weeks)</a:t>
              </a:r>
            </a:p>
          </p:txBody>
        </p:sp>
      </p:grpSp>
      <p:grpSp>
        <p:nvGrpSpPr>
          <p:cNvPr name="Group 8" id="8"/>
          <p:cNvGrpSpPr/>
          <p:nvPr/>
        </p:nvGrpSpPr>
        <p:grpSpPr>
          <a:xfrm rot="0">
            <a:off x="1899902" y="4250427"/>
            <a:ext cx="1732161" cy="1101785"/>
            <a:chOff x="0" y="0"/>
            <a:chExt cx="1628779" cy="1036026"/>
          </a:xfrm>
        </p:grpSpPr>
        <p:sp>
          <p:nvSpPr>
            <p:cNvPr name="Freeform 9" id="9"/>
            <p:cNvSpPr/>
            <p:nvPr/>
          </p:nvSpPr>
          <p:spPr>
            <a:xfrm flipH="false" flipV="false" rot="0">
              <a:off x="0" y="0"/>
              <a:ext cx="1628779" cy="1036026"/>
            </a:xfrm>
            <a:custGeom>
              <a:avLst/>
              <a:gdLst/>
              <a:ahLst/>
              <a:cxnLst/>
              <a:rect r="r" b="b" t="t" l="l"/>
              <a:pathLst>
                <a:path h="1036026" w="1628779">
                  <a:moveTo>
                    <a:pt x="31287" y="0"/>
                  </a:moveTo>
                  <a:lnTo>
                    <a:pt x="1597492" y="0"/>
                  </a:lnTo>
                  <a:cubicBezTo>
                    <a:pt x="1605790" y="0"/>
                    <a:pt x="1613748" y="3296"/>
                    <a:pt x="1619615" y="9164"/>
                  </a:cubicBezTo>
                  <a:cubicBezTo>
                    <a:pt x="1625482" y="15031"/>
                    <a:pt x="1628779" y="22989"/>
                    <a:pt x="1628779" y="31287"/>
                  </a:cubicBezTo>
                  <a:lnTo>
                    <a:pt x="1628779" y="1004739"/>
                  </a:lnTo>
                  <a:cubicBezTo>
                    <a:pt x="1628779" y="1022018"/>
                    <a:pt x="1614771" y="1036026"/>
                    <a:pt x="1597492" y="1036026"/>
                  </a:cubicBezTo>
                  <a:lnTo>
                    <a:pt x="31287" y="1036026"/>
                  </a:lnTo>
                  <a:cubicBezTo>
                    <a:pt x="22989" y="1036026"/>
                    <a:pt x="15031" y="1032730"/>
                    <a:pt x="9164" y="1026862"/>
                  </a:cubicBezTo>
                  <a:cubicBezTo>
                    <a:pt x="3296" y="1020995"/>
                    <a:pt x="0" y="1013037"/>
                    <a:pt x="0" y="1004739"/>
                  </a:cubicBezTo>
                  <a:lnTo>
                    <a:pt x="0" y="31287"/>
                  </a:lnTo>
                  <a:cubicBezTo>
                    <a:pt x="0" y="22989"/>
                    <a:pt x="3296" y="15031"/>
                    <a:pt x="9164" y="9164"/>
                  </a:cubicBezTo>
                  <a:cubicBezTo>
                    <a:pt x="15031" y="3296"/>
                    <a:pt x="22989" y="0"/>
                    <a:pt x="31287" y="0"/>
                  </a:cubicBezTo>
                  <a:close/>
                </a:path>
              </a:pathLst>
            </a:custGeom>
            <a:solidFill>
              <a:srgbClr val="F67373"/>
            </a:solidFill>
          </p:spPr>
        </p:sp>
        <p:sp>
          <p:nvSpPr>
            <p:cNvPr name="TextBox 10" id="10"/>
            <p:cNvSpPr txBox="true"/>
            <p:nvPr/>
          </p:nvSpPr>
          <p:spPr>
            <a:xfrm>
              <a:off x="0" y="-38100"/>
              <a:ext cx="1628779" cy="1074126"/>
            </a:xfrm>
            <a:prstGeom prst="rect">
              <a:avLst/>
            </a:prstGeom>
          </p:spPr>
          <p:txBody>
            <a:bodyPr anchor="ctr" rtlCol="false" tIns="120054" lIns="120054" bIns="120054" rIns="120054"/>
            <a:lstStyle/>
            <a:p>
              <a:pPr algn="l">
                <a:lnSpc>
                  <a:spcPts val="2315"/>
                </a:lnSpc>
              </a:pPr>
              <a:r>
                <a:rPr lang="en-US" sz="1654">
                  <a:solidFill>
                    <a:srgbClr val="FFFFFF"/>
                  </a:solidFill>
                  <a:latin typeface="Open Sauce Bold"/>
                </a:rPr>
                <a:t>         Reseach about the idea (2 weeks)</a:t>
              </a:r>
            </a:p>
          </p:txBody>
        </p:sp>
      </p:grpSp>
      <p:graphicFrame>
        <p:nvGraphicFramePr>
          <p:cNvPr name="Table 11" id="11"/>
          <p:cNvGraphicFramePr>
            <a:graphicFrameLocks noGrp="true"/>
          </p:cNvGraphicFramePr>
          <p:nvPr/>
        </p:nvGraphicFramePr>
        <p:xfrm>
          <a:off x="0" y="5635977"/>
          <a:ext cx="5716275" cy="1068309"/>
        </p:xfrm>
        <a:graphic>
          <a:graphicData uri="http://schemas.openxmlformats.org/drawingml/2006/table">
            <a:tbl>
              <a:tblPr/>
              <a:tblGrid>
                <a:gridCol w="846205"/>
                <a:gridCol w="983618"/>
                <a:gridCol w="977259"/>
                <a:gridCol w="995176"/>
                <a:gridCol w="945957"/>
                <a:gridCol w="968059"/>
              </a:tblGrid>
              <a:tr h="1068309">
                <a:tc>
                  <a:txBody>
                    <a:bodyPr anchor="t" rtlCol="false"/>
                    <a:lstStyle/>
                    <a:p>
                      <a:pPr algn="ctr">
                        <a:lnSpc>
                          <a:spcPts val="1985"/>
                        </a:lnSpc>
                        <a:defRPr/>
                      </a:pPr>
                      <a:r>
                        <a:rPr lang="en-US" sz="1417">
                          <a:solidFill>
                            <a:srgbClr val="FFFFFF"/>
                          </a:solidFill>
                          <a:latin typeface="Anantason Expanded"/>
                        </a:rPr>
                        <a:t>REQUIREMENTS</a:t>
                      </a:r>
                      <a:endParaRPr lang="en-US" sz="1100"/>
                    </a:p>
                  </a:txBody>
                  <a:tcPr marL="22416" marR="22416" marT="22416" marB="22416"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F99B9B"/>
                    </a:solidFill>
                  </a:tcPr>
                </a:tc>
                <a:tc>
                  <a:txBody>
                    <a:bodyPr anchor="t" rtlCol="false"/>
                    <a:lstStyle/>
                    <a:p>
                      <a:pPr algn="ctr">
                        <a:lnSpc>
                          <a:spcPts val="1647"/>
                        </a:lnSpc>
                        <a:defRPr/>
                      </a:pPr>
                      <a:endParaRPr lang="en-US" sz="1100"/>
                    </a:p>
                  </a:txBody>
                  <a:tcPr marL="22416" marR="22416" marT="22416" marB="22416"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445360"/>
                    </a:solidFill>
                  </a:tcPr>
                </a:tc>
                <a:tc>
                  <a:txBody>
                    <a:bodyPr anchor="t" rtlCol="false"/>
                    <a:lstStyle/>
                    <a:p>
                      <a:pPr algn="ctr">
                        <a:lnSpc>
                          <a:spcPts val="1647"/>
                        </a:lnSpc>
                        <a:defRPr/>
                      </a:pPr>
                      <a:endParaRPr lang="en-US" sz="1100"/>
                    </a:p>
                  </a:txBody>
                  <a:tcPr marL="22416" marR="22416" marT="22416" marB="22416"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445360"/>
                    </a:solidFill>
                  </a:tcPr>
                </a:tc>
                <a:tc>
                  <a:txBody>
                    <a:bodyPr anchor="t" rtlCol="false"/>
                    <a:lstStyle/>
                    <a:p>
                      <a:pPr algn="ctr">
                        <a:lnSpc>
                          <a:spcPts val="1647"/>
                        </a:lnSpc>
                        <a:defRPr/>
                      </a:pPr>
                      <a:endParaRPr lang="en-US" sz="1100"/>
                    </a:p>
                  </a:txBody>
                  <a:tcPr marL="22416" marR="22416" marT="22416" marB="22416"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445360"/>
                    </a:solidFill>
                  </a:tcPr>
                </a:tc>
                <a:tc>
                  <a:txBody>
                    <a:bodyPr anchor="t" rtlCol="false"/>
                    <a:lstStyle/>
                    <a:p>
                      <a:pPr algn="ctr">
                        <a:lnSpc>
                          <a:spcPts val="1647"/>
                        </a:lnSpc>
                        <a:defRPr/>
                      </a:pPr>
                      <a:endParaRPr lang="en-US" sz="1100"/>
                    </a:p>
                  </a:txBody>
                  <a:tcPr marL="22416" marR="22416" marT="22416" marB="22416"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445360"/>
                    </a:solidFill>
                  </a:tcPr>
                </a:tc>
                <a:tc>
                  <a:txBody>
                    <a:bodyPr anchor="t" rtlCol="false"/>
                    <a:lstStyle/>
                    <a:p>
                      <a:pPr algn="ctr">
                        <a:lnSpc>
                          <a:spcPts val="1647"/>
                        </a:lnSpc>
                        <a:defRPr/>
                      </a:pPr>
                      <a:endParaRPr lang="en-US" sz="1100"/>
                    </a:p>
                  </a:txBody>
                  <a:tcPr marL="22416" marR="22416" marT="22416" marB="22416"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445360"/>
                    </a:solidFill>
                  </a:tcPr>
                </a:tc>
              </a:tr>
            </a:tbl>
          </a:graphicData>
        </a:graphic>
      </p:graphicFrame>
      <p:grpSp>
        <p:nvGrpSpPr>
          <p:cNvPr name="Group 12" id="12"/>
          <p:cNvGrpSpPr/>
          <p:nvPr/>
        </p:nvGrpSpPr>
        <p:grpSpPr>
          <a:xfrm rot="0">
            <a:off x="6046992" y="7120793"/>
            <a:ext cx="5254634" cy="532063"/>
            <a:chOff x="0" y="0"/>
            <a:chExt cx="4941016" cy="500308"/>
          </a:xfrm>
        </p:grpSpPr>
        <p:sp>
          <p:nvSpPr>
            <p:cNvPr name="Freeform 13" id="13"/>
            <p:cNvSpPr/>
            <p:nvPr/>
          </p:nvSpPr>
          <p:spPr>
            <a:xfrm flipH="false" flipV="false" rot="0">
              <a:off x="0" y="0"/>
              <a:ext cx="4941016" cy="500308"/>
            </a:xfrm>
            <a:custGeom>
              <a:avLst/>
              <a:gdLst/>
              <a:ahLst/>
              <a:cxnLst/>
              <a:rect r="r" b="b" t="t" l="l"/>
              <a:pathLst>
                <a:path h="500308" w="4941016">
                  <a:moveTo>
                    <a:pt x="10313" y="0"/>
                  </a:moveTo>
                  <a:lnTo>
                    <a:pt x="4930703" y="0"/>
                  </a:lnTo>
                  <a:cubicBezTo>
                    <a:pt x="4936399" y="0"/>
                    <a:pt x="4941016" y="4617"/>
                    <a:pt x="4941016" y="10313"/>
                  </a:cubicBezTo>
                  <a:lnTo>
                    <a:pt x="4941016" y="489994"/>
                  </a:lnTo>
                  <a:cubicBezTo>
                    <a:pt x="4941016" y="495690"/>
                    <a:pt x="4936399" y="500308"/>
                    <a:pt x="4930703" y="500308"/>
                  </a:cubicBezTo>
                  <a:lnTo>
                    <a:pt x="10313" y="500308"/>
                  </a:lnTo>
                  <a:cubicBezTo>
                    <a:pt x="4617" y="500308"/>
                    <a:pt x="0" y="495690"/>
                    <a:pt x="0" y="489994"/>
                  </a:cubicBezTo>
                  <a:lnTo>
                    <a:pt x="0" y="10313"/>
                  </a:lnTo>
                  <a:cubicBezTo>
                    <a:pt x="0" y="4617"/>
                    <a:pt x="4617" y="0"/>
                    <a:pt x="10313" y="0"/>
                  </a:cubicBezTo>
                  <a:close/>
                </a:path>
              </a:pathLst>
            </a:custGeom>
            <a:solidFill>
              <a:srgbClr val="F67373"/>
            </a:solidFill>
          </p:spPr>
        </p:sp>
        <p:sp>
          <p:nvSpPr>
            <p:cNvPr name="TextBox 14" id="14"/>
            <p:cNvSpPr txBox="true"/>
            <p:nvPr/>
          </p:nvSpPr>
          <p:spPr>
            <a:xfrm>
              <a:off x="0" y="-38100"/>
              <a:ext cx="4941016" cy="538408"/>
            </a:xfrm>
            <a:prstGeom prst="rect">
              <a:avLst/>
            </a:prstGeom>
          </p:spPr>
          <p:txBody>
            <a:bodyPr anchor="ctr" rtlCol="false" tIns="120054" lIns="120054" bIns="120054" rIns="120054"/>
            <a:lstStyle/>
            <a:p>
              <a:pPr algn="just">
                <a:lnSpc>
                  <a:spcPts val="2646"/>
                </a:lnSpc>
              </a:pPr>
              <a:r>
                <a:rPr lang="en-US" sz="1890">
                  <a:solidFill>
                    <a:srgbClr val="EFEFEF"/>
                  </a:solidFill>
                  <a:latin typeface="Open Sauce Bold"/>
                </a:rPr>
                <a:t>       .NET(Database , #C)</a:t>
              </a:r>
            </a:p>
          </p:txBody>
        </p:sp>
      </p:grpSp>
      <p:grpSp>
        <p:nvGrpSpPr>
          <p:cNvPr name="Group 15" id="15"/>
          <p:cNvGrpSpPr/>
          <p:nvPr/>
        </p:nvGrpSpPr>
        <p:grpSpPr>
          <a:xfrm rot="0">
            <a:off x="6046992" y="6501434"/>
            <a:ext cx="3886016" cy="545508"/>
            <a:chOff x="0" y="0"/>
            <a:chExt cx="3654083" cy="512950"/>
          </a:xfrm>
        </p:grpSpPr>
        <p:sp>
          <p:nvSpPr>
            <p:cNvPr name="Freeform 16" id="16"/>
            <p:cNvSpPr/>
            <p:nvPr/>
          </p:nvSpPr>
          <p:spPr>
            <a:xfrm flipH="false" flipV="false" rot="0">
              <a:off x="0" y="0"/>
              <a:ext cx="3654083" cy="512950"/>
            </a:xfrm>
            <a:custGeom>
              <a:avLst/>
              <a:gdLst/>
              <a:ahLst/>
              <a:cxnLst/>
              <a:rect r="r" b="b" t="t" l="l"/>
              <a:pathLst>
                <a:path h="512950" w="3654083">
                  <a:moveTo>
                    <a:pt x="13946" y="0"/>
                  </a:moveTo>
                  <a:lnTo>
                    <a:pt x="3640137" y="0"/>
                  </a:lnTo>
                  <a:cubicBezTo>
                    <a:pt x="3643836" y="0"/>
                    <a:pt x="3647383" y="1469"/>
                    <a:pt x="3649998" y="4085"/>
                  </a:cubicBezTo>
                  <a:cubicBezTo>
                    <a:pt x="3652613" y="6700"/>
                    <a:pt x="3654083" y="10247"/>
                    <a:pt x="3654083" y="13946"/>
                  </a:cubicBezTo>
                  <a:lnTo>
                    <a:pt x="3654083" y="499004"/>
                  </a:lnTo>
                  <a:cubicBezTo>
                    <a:pt x="3654083" y="506706"/>
                    <a:pt x="3647839" y="512950"/>
                    <a:pt x="3640137" y="512950"/>
                  </a:cubicBezTo>
                  <a:lnTo>
                    <a:pt x="13946" y="512950"/>
                  </a:lnTo>
                  <a:cubicBezTo>
                    <a:pt x="6244" y="512950"/>
                    <a:pt x="0" y="506706"/>
                    <a:pt x="0" y="499004"/>
                  </a:cubicBezTo>
                  <a:lnTo>
                    <a:pt x="0" y="13946"/>
                  </a:lnTo>
                  <a:cubicBezTo>
                    <a:pt x="0" y="6244"/>
                    <a:pt x="6244" y="0"/>
                    <a:pt x="13946" y="0"/>
                  </a:cubicBezTo>
                  <a:close/>
                </a:path>
              </a:pathLst>
            </a:custGeom>
            <a:solidFill>
              <a:srgbClr val="F67373"/>
            </a:solidFill>
          </p:spPr>
        </p:sp>
        <p:sp>
          <p:nvSpPr>
            <p:cNvPr name="TextBox 17" id="17"/>
            <p:cNvSpPr txBox="true"/>
            <p:nvPr/>
          </p:nvSpPr>
          <p:spPr>
            <a:xfrm>
              <a:off x="0" y="-38100"/>
              <a:ext cx="3654083" cy="551050"/>
            </a:xfrm>
            <a:prstGeom prst="rect">
              <a:avLst/>
            </a:prstGeom>
          </p:spPr>
          <p:txBody>
            <a:bodyPr anchor="ctr" rtlCol="false" tIns="120054" lIns="120054" bIns="120054" rIns="120054"/>
            <a:lstStyle/>
            <a:p>
              <a:pPr algn="just">
                <a:lnSpc>
                  <a:spcPts val="2646"/>
                </a:lnSpc>
              </a:pPr>
              <a:r>
                <a:rPr lang="en-US" sz="1890">
                  <a:solidFill>
                    <a:srgbClr val="EFEFEF"/>
                  </a:solidFill>
                  <a:latin typeface="Open Sauce Bold"/>
                </a:rPr>
                <a:t>       HTML , CSS , JS</a:t>
              </a:r>
            </a:p>
          </p:txBody>
        </p:sp>
      </p:grpSp>
      <p:grpSp>
        <p:nvGrpSpPr>
          <p:cNvPr name="Group 18" id="18"/>
          <p:cNvGrpSpPr/>
          <p:nvPr/>
        </p:nvGrpSpPr>
        <p:grpSpPr>
          <a:xfrm rot="0">
            <a:off x="6046992" y="5828037"/>
            <a:ext cx="3097399" cy="502319"/>
            <a:chOff x="0" y="0"/>
            <a:chExt cx="2912533" cy="472339"/>
          </a:xfrm>
        </p:grpSpPr>
        <p:sp>
          <p:nvSpPr>
            <p:cNvPr name="Freeform 19" id="19"/>
            <p:cNvSpPr/>
            <p:nvPr/>
          </p:nvSpPr>
          <p:spPr>
            <a:xfrm flipH="false" flipV="false" rot="0">
              <a:off x="0" y="0"/>
              <a:ext cx="2912533" cy="472339"/>
            </a:xfrm>
            <a:custGeom>
              <a:avLst/>
              <a:gdLst/>
              <a:ahLst/>
              <a:cxnLst/>
              <a:rect r="r" b="b" t="t" l="l"/>
              <a:pathLst>
                <a:path h="472339" w="2912533">
                  <a:moveTo>
                    <a:pt x="17496" y="0"/>
                  </a:moveTo>
                  <a:lnTo>
                    <a:pt x="2895037" y="0"/>
                  </a:lnTo>
                  <a:cubicBezTo>
                    <a:pt x="2904700" y="0"/>
                    <a:pt x="2912533" y="7833"/>
                    <a:pt x="2912533" y="17496"/>
                  </a:cubicBezTo>
                  <a:lnTo>
                    <a:pt x="2912533" y="454842"/>
                  </a:lnTo>
                  <a:cubicBezTo>
                    <a:pt x="2912533" y="464505"/>
                    <a:pt x="2904700" y="472339"/>
                    <a:pt x="2895037" y="472339"/>
                  </a:cubicBezTo>
                  <a:lnTo>
                    <a:pt x="17496" y="472339"/>
                  </a:lnTo>
                  <a:cubicBezTo>
                    <a:pt x="7833" y="472339"/>
                    <a:pt x="0" y="464505"/>
                    <a:pt x="0" y="454842"/>
                  </a:cubicBezTo>
                  <a:lnTo>
                    <a:pt x="0" y="17496"/>
                  </a:lnTo>
                  <a:cubicBezTo>
                    <a:pt x="0" y="7833"/>
                    <a:pt x="7833" y="0"/>
                    <a:pt x="17496" y="0"/>
                  </a:cubicBezTo>
                  <a:close/>
                </a:path>
              </a:pathLst>
            </a:custGeom>
            <a:solidFill>
              <a:srgbClr val="F67373"/>
            </a:solidFill>
          </p:spPr>
        </p:sp>
        <p:sp>
          <p:nvSpPr>
            <p:cNvPr name="TextBox 20" id="20"/>
            <p:cNvSpPr txBox="true"/>
            <p:nvPr/>
          </p:nvSpPr>
          <p:spPr>
            <a:xfrm>
              <a:off x="0" y="-28575"/>
              <a:ext cx="2912533" cy="500914"/>
            </a:xfrm>
            <a:prstGeom prst="rect">
              <a:avLst/>
            </a:prstGeom>
          </p:spPr>
          <p:txBody>
            <a:bodyPr anchor="ctr" rtlCol="false" tIns="120054" lIns="120054" bIns="120054" rIns="120054"/>
            <a:lstStyle/>
            <a:p>
              <a:pPr algn="ctr">
                <a:lnSpc>
                  <a:spcPts val="2382"/>
                </a:lnSpc>
              </a:pPr>
              <a:r>
                <a:rPr lang="en-US" sz="1701">
                  <a:solidFill>
                    <a:srgbClr val="EFEFEF"/>
                  </a:solidFill>
                  <a:latin typeface="Open Sauce Bold"/>
                </a:rPr>
                <a:t>Android</a:t>
              </a:r>
            </a:p>
          </p:txBody>
        </p:sp>
      </p:grpSp>
      <p:grpSp>
        <p:nvGrpSpPr>
          <p:cNvPr name="Group 21" id="21"/>
          <p:cNvGrpSpPr/>
          <p:nvPr/>
        </p:nvGrpSpPr>
        <p:grpSpPr>
          <a:xfrm rot="0">
            <a:off x="6187317" y="5970762"/>
            <a:ext cx="300136" cy="300136"/>
            <a:chOff x="0" y="0"/>
            <a:chExt cx="400181" cy="400181"/>
          </a:xfrm>
        </p:grpSpPr>
        <p:grpSp>
          <p:nvGrpSpPr>
            <p:cNvPr name="Group 22" id="22"/>
            <p:cNvGrpSpPr/>
            <p:nvPr/>
          </p:nvGrpSpPr>
          <p:grpSpPr>
            <a:xfrm rot="0">
              <a:off x="0" y="0"/>
              <a:ext cx="400181" cy="400181"/>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26458" y="0"/>
                    </a:moveTo>
                    <a:lnTo>
                      <a:pt x="786342" y="0"/>
                    </a:lnTo>
                    <a:cubicBezTo>
                      <a:pt x="793359" y="0"/>
                      <a:pt x="800089" y="2788"/>
                      <a:pt x="805051" y="7749"/>
                    </a:cubicBezTo>
                    <a:cubicBezTo>
                      <a:pt x="810012" y="12711"/>
                      <a:pt x="812800" y="19441"/>
                      <a:pt x="812800" y="26458"/>
                    </a:cubicBezTo>
                    <a:lnTo>
                      <a:pt x="812800" y="786342"/>
                    </a:lnTo>
                    <a:cubicBezTo>
                      <a:pt x="812800" y="793359"/>
                      <a:pt x="810012" y="800089"/>
                      <a:pt x="805051" y="805051"/>
                    </a:cubicBezTo>
                    <a:cubicBezTo>
                      <a:pt x="800089" y="810012"/>
                      <a:pt x="793359" y="812800"/>
                      <a:pt x="786342" y="812800"/>
                    </a:cubicBezTo>
                    <a:lnTo>
                      <a:pt x="26458" y="812800"/>
                    </a:lnTo>
                    <a:cubicBezTo>
                      <a:pt x="19441" y="812800"/>
                      <a:pt x="12711" y="810012"/>
                      <a:pt x="7749" y="805051"/>
                    </a:cubicBezTo>
                    <a:cubicBezTo>
                      <a:pt x="2788" y="800089"/>
                      <a:pt x="0" y="793359"/>
                      <a:pt x="0" y="786342"/>
                    </a:cubicBezTo>
                    <a:lnTo>
                      <a:pt x="0" y="26458"/>
                    </a:lnTo>
                    <a:cubicBezTo>
                      <a:pt x="0" y="19441"/>
                      <a:pt x="2788" y="12711"/>
                      <a:pt x="7749" y="7749"/>
                    </a:cubicBezTo>
                    <a:cubicBezTo>
                      <a:pt x="12711" y="2788"/>
                      <a:pt x="19441" y="0"/>
                      <a:pt x="26458" y="0"/>
                    </a:cubicBezTo>
                    <a:close/>
                  </a:path>
                </a:pathLst>
              </a:custGeom>
              <a:solidFill>
                <a:srgbClr val="FFFFFF"/>
              </a:solidFill>
            </p:spPr>
          </p:sp>
          <p:sp>
            <p:nvSpPr>
              <p:cNvPr name="TextBox 24" id="24"/>
              <p:cNvSpPr txBox="true"/>
              <p:nvPr/>
            </p:nvSpPr>
            <p:spPr>
              <a:xfrm>
                <a:off x="0" y="-28575"/>
                <a:ext cx="812800" cy="841375"/>
              </a:xfrm>
              <a:prstGeom prst="rect">
                <a:avLst/>
              </a:prstGeom>
            </p:spPr>
            <p:txBody>
              <a:bodyPr anchor="ctr" rtlCol="false" tIns="50800" lIns="50800" bIns="50800" rIns="50800"/>
              <a:lstStyle/>
              <a:p>
                <a:pPr algn="ctr">
                  <a:lnSpc>
                    <a:spcPts val="926"/>
                  </a:lnSpc>
                </a:pPr>
              </a:p>
            </p:txBody>
          </p:sp>
        </p:grpSp>
        <p:sp>
          <p:nvSpPr>
            <p:cNvPr name="Freeform 25" id="25"/>
            <p:cNvSpPr/>
            <p:nvPr/>
          </p:nvSpPr>
          <p:spPr>
            <a:xfrm flipH="false" flipV="false" rot="0">
              <a:off x="45344" y="46522"/>
              <a:ext cx="307136" cy="307136"/>
            </a:xfrm>
            <a:custGeom>
              <a:avLst/>
              <a:gdLst/>
              <a:ahLst/>
              <a:cxnLst/>
              <a:rect r="r" b="b" t="t" l="l"/>
              <a:pathLst>
                <a:path h="307136" w="307136">
                  <a:moveTo>
                    <a:pt x="0" y="0"/>
                  </a:moveTo>
                  <a:lnTo>
                    <a:pt x="307136" y="0"/>
                  </a:lnTo>
                  <a:lnTo>
                    <a:pt x="307136" y="307136"/>
                  </a:lnTo>
                  <a:lnTo>
                    <a:pt x="0" y="3071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26" id="26"/>
          <p:cNvGrpSpPr/>
          <p:nvPr/>
        </p:nvGrpSpPr>
        <p:grpSpPr>
          <a:xfrm rot="0">
            <a:off x="4098374" y="6051339"/>
            <a:ext cx="1583967" cy="1368618"/>
            <a:chOff x="0" y="0"/>
            <a:chExt cx="1489429" cy="1286933"/>
          </a:xfrm>
        </p:grpSpPr>
        <p:sp>
          <p:nvSpPr>
            <p:cNvPr name="Freeform 27" id="27"/>
            <p:cNvSpPr/>
            <p:nvPr/>
          </p:nvSpPr>
          <p:spPr>
            <a:xfrm flipH="false" flipV="false" rot="0">
              <a:off x="0" y="0"/>
              <a:ext cx="1489429" cy="1286933"/>
            </a:xfrm>
            <a:custGeom>
              <a:avLst/>
              <a:gdLst/>
              <a:ahLst/>
              <a:cxnLst/>
              <a:rect r="r" b="b" t="t" l="l"/>
              <a:pathLst>
                <a:path h="1286933" w="1489429">
                  <a:moveTo>
                    <a:pt x="34214" y="0"/>
                  </a:moveTo>
                  <a:lnTo>
                    <a:pt x="1455216" y="0"/>
                  </a:lnTo>
                  <a:cubicBezTo>
                    <a:pt x="1474111" y="0"/>
                    <a:pt x="1489429" y="15318"/>
                    <a:pt x="1489429" y="34214"/>
                  </a:cubicBezTo>
                  <a:lnTo>
                    <a:pt x="1489429" y="1252720"/>
                  </a:lnTo>
                  <a:cubicBezTo>
                    <a:pt x="1489429" y="1271615"/>
                    <a:pt x="1474111" y="1286933"/>
                    <a:pt x="1455216" y="1286933"/>
                  </a:cubicBezTo>
                  <a:lnTo>
                    <a:pt x="34214" y="1286933"/>
                  </a:lnTo>
                  <a:cubicBezTo>
                    <a:pt x="15318" y="1286933"/>
                    <a:pt x="0" y="1271615"/>
                    <a:pt x="0" y="1252720"/>
                  </a:cubicBezTo>
                  <a:lnTo>
                    <a:pt x="0" y="34214"/>
                  </a:lnTo>
                  <a:cubicBezTo>
                    <a:pt x="0" y="15318"/>
                    <a:pt x="15318" y="0"/>
                    <a:pt x="34214" y="0"/>
                  </a:cubicBezTo>
                  <a:close/>
                </a:path>
              </a:pathLst>
            </a:custGeom>
            <a:solidFill>
              <a:srgbClr val="F67373"/>
            </a:solidFill>
          </p:spPr>
        </p:sp>
        <p:sp>
          <p:nvSpPr>
            <p:cNvPr name="TextBox 28" id="28"/>
            <p:cNvSpPr txBox="true"/>
            <p:nvPr/>
          </p:nvSpPr>
          <p:spPr>
            <a:xfrm>
              <a:off x="0" y="-38100"/>
              <a:ext cx="1489429" cy="1325033"/>
            </a:xfrm>
            <a:prstGeom prst="rect">
              <a:avLst/>
            </a:prstGeom>
          </p:spPr>
          <p:txBody>
            <a:bodyPr anchor="ctr" rtlCol="false" tIns="120054" lIns="120054" bIns="120054" rIns="120054"/>
            <a:lstStyle/>
            <a:p>
              <a:pPr algn="l">
                <a:lnSpc>
                  <a:spcPts val="2315"/>
                </a:lnSpc>
              </a:pPr>
              <a:r>
                <a:rPr lang="en-US" sz="1654">
                  <a:solidFill>
                    <a:srgbClr val="EFEFEF"/>
                  </a:solidFill>
                  <a:latin typeface="Open Sauce Bold"/>
                </a:rPr>
                <a:t>        Ui Ux     Design &amp; prototyping</a:t>
              </a:r>
            </a:p>
          </p:txBody>
        </p:sp>
      </p:grpSp>
      <p:graphicFrame>
        <p:nvGraphicFramePr>
          <p:cNvPr name="Table 29" id="29"/>
          <p:cNvGraphicFramePr>
            <a:graphicFrameLocks noGrp="true"/>
          </p:cNvGraphicFramePr>
          <p:nvPr/>
        </p:nvGraphicFramePr>
        <p:xfrm>
          <a:off x="0" y="8026768"/>
          <a:ext cx="5716275" cy="1068309"/>
        </p:xfrm>
        <a:graphic>
          <a:graphicData uri="http://schemas.openxmlformats.org/drawingml/2006/table">
            <a:tbl>
              <a:tblPr/>
              <a:tblGrid>
                <a:gridCol w="846205"/>
                <a:gridCol w="983618"/>
                <a:gridCol w="977259"/>
                <a:gridCol w="995176"/>
                <a:gridCol w="945957"/>
                <a:gridCol w="968059"/>
              </a:tblGrid>
              <a:tr h="1068309">
                <a:tc>
                  <a:txBody>
                    <a:bodyPr anchor="t" rtlCol="false"/>
                    <a:lstStyle/>
                    <a:p>
                      <a:pPr algn="ctr">
                        <a:lnSpc>
                          <a:spcPts val="1985"/>
                        </a:lnSpc>
                        <a:defRPr/>
                      </a:pPr>
                      <a:r>
                        <a:rPr lang="en-US" sz="1417">
                          <a:solidFill>
                            <a:srgbClr val="FFFFFF"/>
                          </a:solidFill>
                          <a:latin typeface="Anantason Expanded"/>
                        </a:rPr>
                        <a:t>DEVELOPMENT</a:t>
                      </a:r>
                      <a:endParaRPr lang="en-US" sz="1100"/>
                    </a:p>
                  </a:txBody>
                  <a:tcPr marL="22416" marR="22416" marT="22416" marB="22416"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F99B9B"/>
                    </a:solidFill>
                  </a:tcPr>
                </a:tc>
                <a:tc>
                  <a:txBody>
                    <a:bodyPr anchor="t" rtlCol="false"/>
                    <a:lstStyle/>
                    <a:p>
                      <a:pPr algn="ctr">
                        <a:lnSpc>
                          <a:spcPts val="1647"/>
                        </a:lnSpc>
                        <a:defRPr/>
                      </a:pPr>
                      <a:endParaRPr lang="en-US" sz="1100"/>
                    </a:p>
                  </a:txBody>
                  <a:tcPr marL="22416" marR="22416" marT="22416" marB="22416"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445360"/>
                    </a:solidFill>
                  </a:tcPr>
                </a:tc>
                <a:tc>
                  <a:txBody>
                    <a:bodyPr anchor="t" rtlCol="false"/>
                    <a:lstStyle/>
                    <a:p>
                      <a:pPr algn="ctr">
                        <a:lnSpc>
                          <a:spcPts val="1647"/>
                        </a:lnSpc>
                        <a:defRPr/>
                      </a:pPr>
                      <a:endParaRPr lang="en-US" sz="1100"/>
                    </a:p>
                  </a:txBody>
                  <a:tcPr marL="22416" marR="22416" marT="22416" marB="22416"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445360"/>
                    </a:solidFill>
                  </a:tcPr>
                </a:tc>
                <a:tc>
                  <a:txBody>
                    <a:bodyPr anchor="t" rtlCol="false"/>
                    <a:lstStyle/>
                    <a:p>
                      <a:pPr algn="ctr">
                        <a:lnSpc>
                          <a:spcPts val="1647"/>
                        </a:lnSpc>
                        <a:defRPr/>
                      </a:pPr>
                      <a:endParaRPr lang="en-US" sz="1100"/>
                    </a:p>
                  </a:txBody>
                  <a:tcPr marL="22416" marR="22416" marT="22416" marB="22416"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445360"/>
                    </a:solidFill>
                  </a:tcPr>
                </a:tc>
                <a:tc>
                  <a:txBody>
                    <a:bodyPr anchor="t" rtlCol="false"/>
                    <a:lstStyle/>
                    <a:p>
                      <a:pPr algn="ctr">
                        <a:lnSpc>
                          <a:spcPts val="1647"/>
                        </a:lnSpc>
                        <a:defRPr/>
                      </a:pPr>
                      <a:endParaRPr lang="en-US" sz="1100"/>
                    </a:p>
                  </a:txBody>
                  <a:tcPr marL="22416" marR="22416" marT="22416" marB="22416"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445360"/>
                    </a:solidFill>
                  </a:tcPr>
                </a:tc>
                <a:tc>
                  <a:txBody>
                    <a:bodyPr anchor="t" rtlCol="false"/>
                    <a:lstStyle/>
                    <a:p>
                      <a:pPr algn="ctr">
                        <a:lnSpc>
                          <a:spcPts val="1647"/>
                        </a:lnSpc>
                        <a:defRPr/>
                      </a:pPr>
                      <a:endParaRPr lang="en-US" sz="1100"/>
                    </a:p>
                  </a:txBody>
                  <a:tcPr marL="22416" marR="22416" marT="22416" marB="22416"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445360"/>
                    </a:solidFill>
                  </a:tcPr>
                </a:tc>
              </a:tr>
            </a:tbl>
          </a:graphicData>
        </a:graphic>
      </p:graphicFrame>
      <p:grpSp>
        <p:nvGrpSpPr>
          <p:cNvPr name="Group 30" id="30"/>
          <p:cNvGrpSpPr/>
          <p:nvPr/>
        </p:nvGrpSpPr>
        <p:grpSpPr>
          <a:xfrm rot="0">
            <a:off x="6187317" y="6585580"/>
            <a:ext cx="300136" cy="300136"/>
            <a:chOff x="0" y="0"/>
            <a:chExt cx="400181" cy="400181"/>
          </a:xfrm>
        </p:grpSpPr>
        <p:grpSp>
          <p:nvGrpSpPr>
            <p:cNvPr name="Group 31" id="31"/>
            <p:cNvGrpSpPr/>
            <p:nvPr/>
          </p:nvGrpSpPr>
          <p:grpSpPr>
            <a:xfrm rot="0">
              <a:off x="0" y="0"/>
              <a:ext cx="400181" cy="400181"/>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26458" y="0"/>
                    </a:moveTo>
                    <a:lnTo>
                      <a:pt x="786342" y="0"/>
                    </a:lnTo>
                    <a:cubicBezTo>
                      <a:pt x="793359" y="0"/>
                      <a:pt x="800089" y="2788"/>
                      <a:pt x="805051" y="7749"/>
                    </a:cubicBezTo>
                    <a:cubicBezTo>
                      <a:pt x="810012" y="12711"/>
                      <a:pt x="812800" y="19441"/>
                      <a:pt x="812800" y="26458"/>
                    </a:cubicBezTo>
                    <a:lnTo>
                      <a:pt x="812800" y="786342"/>
                    </a:lnTo>
                    <a:cubicBezTo>
                      <a:pt x="812800" y="793359"/>
                      <a:pt x="810012" y="800089"/>
                      <a:pt x="805051" y="805051"/>
                    </a:cubicBezTo>
                    <a:cubicBezTo>
                      <a:pt x="800089" y="810012"/>
                      <a:pt x="793359" y="812800"/>
                      <a:pt x="786342" y="812800"/>
                    </a:cubicBezTo>
                    <a:lnTo>
                      <a:pt x="26458" y="812800"/>
                    </a:lnTo>
                    <a:cubicBezTo>
                      <a:pt x="19441" y="812800"/>
                      <a:pt x="12711" y="810012"/>
                      <a:pt x="7749" y="805051"/>
                    </a:cubicBezTo>
                    <a:cubicBezTo>
                      <a:pt x="2788" y="800089"/>
                      <a:pt x="0" y="793359"/>
                      <a:pt x="0" y="786342"/>
                    </a:cubicBezTo>
                    <a:lnTo>
                      <a:pt x="0" y="26458"/>
                    </a:lnTo>
                    <a:cubicBezTo>
                      <a:pt x="0" y="19441"/>
                      <a:pt x="2788" y="12711"/>
                      <a:pt x="7749" y="7749"/>
                    </a:cubicBezTo>
                    <a:cubicBezTo>
                      <a:pt x="12711" y="2788"/>
                      <a:pt x="19441" y="0"/>
                      <a:pt x="26458" y="0"/>
                    </a:cubicBezTo>
                    <a:close/>
                  </a:path>
                </a:pathLst>
              </a:custGeom>
              <a:solidFill>
                <a:srgbClr val="FFFFFF"/>
              </a:solidFill>
            </p:spPr>
          </p:sp>
          <p:sp>
            <p:nvSpPr>
              <p:cNvPr name="TextBox 33" id="33"/>
              <p:cNvSpPr txBox="true"/>
              <p:nvPr/>
            </p:nvSpPr>
            <p:spPr>
              <a:xfrm>
                <a:off x="0" y="-28575"/>
                <a:ext cx="812800" cy="841375"/>
              </a:xfrm>
              <a:prstGeom prst="rect">
                <a:avLst/>
              </a:prstGeom>
            </p:spPr>
            <p:txBody>
              <a:bodyPr anchor="ctr" rtlCol="false" tIns="50800" lIns="50800" bIns="50800" rIns="50800"/>
              <a:lstStyle/>
              <a:p>
                <a:pPr algn="ctr">
                  <a:lnSpc>
                    <a:spcPts val="926"/>
                  </a:lnSpc>
                </a:pPr>
              </a:p>
            </p:txBody>
          </p:sp>
        </p:grpSp>
        <p:sp>
          <p:nvSpPr>
            <p:cNvPr name="Freeform 34" id="34"/>
            <p:cNvSpPr/>
            <p:nvPr/>
          </p:nvSpPr>
          <p:spPr>
            <a:xfrm flipH="false" flipV="false" rot="0">
              <a:off x="45344" y="46522"/>
              <a:ext cx="307136" cy="307136"/>
            </a:xfrm>
            <a:custGeom>
              <a:avLst/>
              <a:gdLst/>
              <a:ahLst/>
              <a:cxnLst/>
              <a:rect r="r" b="b" t="t" l="l"/>
              <a:pathLst>
                <a:path h="307136" w="307136">
                  <a:moveTo>
                    <a:pt x="0" y="0"/>
                  </a:moveTo>
                  <a:lnTo>
                    <a:pt x="307136" y="0"/>
                  </a:lnTo>
                  <a:lnTo>
                    <a:pt x="307136" y="307136"/>
                  </a:lnTo>
                  <a:lnTo>
                    <a:pt x="0" y="3071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35" id="35"/>
          <p:cNvGrpSpPr/>
          <p:nvPr/>
        </p:nvGrpSpPr>
        <p:grpSpPr>
          <a:xfrm rot="0">
            <a:off x="6187317" y="7201830"/>
            <a:ext cx="300136" cy="300136"/>
            <a:chOff x="0" y="0"/>
            <a:chExt cx="400181" cy="400181"/>
          </a:xfrm>
        </p:grpSpPr>
        <p:grpSp>
          <p:nvGrpSpPr>
            <p:cNvPr name="Group 36" id="36"/>
            <p:cNvGrpSpPr/>
            <p:nvPr/>
          </p:nvGrpSpPr>
          <p:grpSpPr>
            <a:xfrm rot="0">
              <a:off x="0" y="0"/>
              <a:ext cx="400181" cy="400181"/>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26458" y="0"/>
                    </a:moveTo>
                    <a:lnTo>
                      <a:pt x="786342" y="0"/>
                    </a:lnTo>
                    <a:cubicBezTo>
                      <a:pt x="793359" y="0"/>
                      <a:pt x="800089" y="2788"/>
                      <a:pt x="805051" y="7749"/>
                    </a:cubicBezTo>
                    <a:cubicBezTo>
                      <a:pt x="810012" y="12711"/>
                      <a:pt x="812800" y="19441"/>
                      <a:pt x="812800" y="26458"/>
                    </a:cubicBezTo>
                    <a:lnTo>
                      <a:pt x="812800" y="786342"/>
                    </a:lnTo>
                    <a:cubicBezTo>
                      <a:pt x="812800" y="793359"/>
                      <a:pt x="810012" y="800089"/>
                      <a:pt x="805051" y="805051"/>
                    </a:cubicBezTo>
                    <a:cubicBezTo>
                      <a:pt x="800089" y="810012"/>
                      <a:pt x="793359" y="812800"/>
                      <a:pt x="786342" y="812800"/>
                    </a:cubicBezTo>
                    <a:lnTo>
                      <a:pt x="26458" y="812800"/>
                    </a:lnTo>
                    <a:cubicBezTo>
                      <a:pt x="19441" y="812800"/>
                      <a:pt x="12711" y="810012"/>
                      <a:pt x="7749" y="805051"/>
                    </a:cubicBezTo>
                    <a:cubicBezTo>
                      <a:pt x="2788" y="800089"/>
                      <a:pt x="0" y="793359"/>
                      <a:pt x="0" y="786342"/>
                    </a:cubicBezTo>
                    <a:lnTo>
                      <a:pt x="0" y="26458"/>
                    </a:lnTo>
                    <a:cubicBezTo>
                      <a:pt x="0" y="19441"/>
                      <a:pt x="2788" y="12711"/>
                      <a:pt x="7749" y="7749"/>
                    </a:cubicBezTo>
                    <a:cubicBezTo>
                      <a:pt x="12711" y="2788"/>
                      <a:pt x="19441" y="0"/>
                      <a:pt x="26458" y="0"/>
                    </a:cubicBezTo>
                    <a:close/>
                  </a:path>
                </a:pathLst>
              </a:custGeom>
              <a:solidFill>
                <a:srgbClr val="FFFFFF"/>
              </a:solidFill>
            </p:spPr>
          </p:sp>
          <p:sp>
            <p:nvSpPr>
              <p:cNvPr name="TextBox 38" id="38"/>
              <p:cNvSpPr txBox="true"/>
              <p:nvPr/>
            </p:nvSpPr>
            <p:spPr>
              <a:xfrm>
                <a:off x="0" y="-28575"/>
                <a:ext cx="812800" cy="841375"/>
              </a:xfrm>
              <a:prstGeom prst="rect">
                <a:avLst/>
              </a:prstGeom>
            </p:spPr>
            <p:txBody>
              <a:bodyPr anchor="ctr" rtlCol="false" tIns="50800" lIns="50800" bIns="50800" rIns="50800"/>
              <a:lstStyle/>
              <a:p>
                <a:pPr algn="ctr">
                  <a:lnSpc>
                    <a:spcPts val="926"/>
                  </a:lnSpc>
                </a:pPr>
              </a:p>
            </p:txBody>
          </p:sp>
        </p:grpSp>
        <p:sp>
          <p:nvSpPr>
            <p:cNvPr name="Freeform 39" id="39"/>
            <p:cNvSpPr/>
            <p:nvPr/>
          </p:nvSpPr>
          <p:spPr>
            <a:xfrm flipH="false" flipV="false" rot="0">
              <a:off x="45344" y="46522"/>
              <a:ext cx="307136" cy="307136"/>
            </a:xfrm>
            <a:custGeom>
              <a:avLst/>
              <a:gdLst/>
              <a:ahLst/>
              <a:cxnLst/>
              <a:rect r="r" b="b" t="t" l="l"/>
              <a:pathLst>
                <a:path h="307136" w="307136">
                  <a:moveTo>
                    <a:pt x="0" y="0"/>
                  </a:moveTo>
                  <a:lnTo>
                    <a:pt x="307136" y="0"/>
                  </a:lnTo>
                  <a:lnTo>
                    <a:pt x="307136" y="307136"/>
                  </a:lnTo>
                  <a:lnTo>
                    <a:pt x="0" y="3071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40" id="40"/>
          <p:cNvGrpSpPr/>
          <p:nvPr/>
        </p:nvGrpSpPr>
        <p:grpSpPr>
          <a:xfrm rot="0">
            <a:off x="6835610" y="8220355"/>
            <a:ext cx="4466017" cy="607238"/>
            <a:chOff x="0" y="0"/>
            <a:chExt cx="2194303" cy="298357"/>
          </a:xfrm>
        </p:grpSpPr>
        <p:sp>
          <p:nvSpPr>
            <p:cNvPr name="Freeform 41" id="41"/>
            <p:cNvSpPr/>
            <p:nvPr/>
          </p:nvSpPr>
          <p:spPr>
            <a:xfrm flipH="false" flipV="false" rot="0">
              <a:off x="0" y="0"/>
              <a:ext cx="2194303" cy="298356"/>
            </a:xfrm>
            <a:custGeom>
              <a:avLst/>
              <a:gdLst/>
              <a:ahLst/>
              <a:cxnLst/>
              <a:rect r="r" b="b" t="t" l="l"/>
              <a:pathLst>
                <a:path h="298356" w="2194303">
                  <a:moveTo>
                    <a:pt x="0" y="0"/>
                  </a:moveTo>
                  <a:lnTo>
                    <a:pt x="1991103" y="0"/>
                  </a:lnTo>
                  <a:lnTo>
                    <a:pt x="2194303" y="149178"/>
                  </a:lnTo>
                  <a:lnTo>
                    <a:pt x="1991103" y="298356"/>
                  </a:lnTo>
                  <a:lnTo>
                    <a:pt x="0" y="298356"/>
                  </a:lnTo>
                  <a:lnTo>
                    <a:pt x="203200" y="149178"/>
                  </a:lnTo>
                  <a:lnTo>
                    <a:pt x="0" y="0"/>
                  </a:lnTo>
                  <a:close/>
                </a:path>
              </a:pathLst>
            </a:custGeom>
            <a:solidFill>
              <a:srgbClr val="FFB0B0"/>
            </a:solidFill>
          </p:spPr>
        </p:sp>
        <p:sp>
          <p:nvSpPr>
            <p:cNvPr name="TextBox 42" id="42"/>
            <p:cNvSpPr txBox="true"/>
            <p:nvPr/>
          </p:nvSpPr>
          <p:spPr>
            <a:xfrm>
              <a:off x="177800" y="-38100"/>
              <a:ext cx="1940303" cy="336457"/>
            </a:xfrm>
            <a:prstGeom prst="rect">
              <a:avLst/>
            </a:prstGeom>
          </p:spPr>
          <p:txBody>
            <a:bodyPr anchor="ctr" rtlCol="false" tIns="24011" lIns="24011" bIns="24011" rIns="24011"/>
            <a:lstStyle/>
            <a:p>
              <a:pPr algn="ctr">
                <a:lnSpc>
                  <a:spcPts val="3374"/>
                </a:lnSpc>
                <a:spcBef>
                  <a:spcPct val="0"/>
                </a:spcBef>
              </a:pPr>
              <a:r>
                <a:rPr lang="en-US" sz="2410">
                  <a:solidFill>
                    <a:srgbClr val="FFFFFF"/>
                  </a:solidFill>
                  <a:latin typeface="Canva Sans Bold"/>
                </a:rPr>
                <a:t>                                    40%          </a:t>
              </a:r>
            </a:p>
          </p:txBody>
        </p:sp>
      </p:grpSp>
      <p:grpSp>
        <p:nvGrpSpPr>
          <p:cNvPr name="Group 43" id="43"/>
          <p:cNvGrpSpPr/>
          <p:nvPr/>
        </p:nvGrpSpPr>
        <p:grpSpPr>
          <a:xfrm rot="0">
            <a:off x="10945966" y="8220355"/>
            <a:ext cx="7341251" cy="607238"/>
            <a:chOff x="0" y="0"/>
            <a:chExt cx="3607002" cy="298357"/>
          </a:xfrm>
        </p:grpSpPr>
        <p:sp>
          <p:nvSpPr>
            <p:cNvPr name="Freeform 44" id="44"/>
            <p:cNvSpPr/>
            <p:nvPr/>
          </p:nvSpPr>
          <p:spPr>
            <a:xfrm flipH="false" flipV="false" rot="0">
              <a:off x="0" y="0"/>
              <a:ext cx="3607002" cy="298356"/>
            </a:xfrm>
            <a:custGeom>
              <a:avLst/>
              <a:gdLst/>
              <a:ahLst/>
              <a:cxnLst/>
              <a:rect r="r" b="b" t="t" l="l"/>
              <a:pathLst>
                <a:path h="298356" w="3607002">
                  <a:moveTo>
                    <a:pt x="0" y="0"/>
                  </a:moveTo>
                  <a:lnTo>
                    <a:pt x="3403802" y="0"/>
                  </a:lnTo>
                  <a:lnTo>
                    <a:pt x="3607002" y="149178"/>
                  </a:lnTo>
                  <a:lnTo>
                    <a:pt x="3403802" y="298356"/>
                  </a:lnTo>
                  <a:lnTo>
                    <a:pt x="0" y="298356"/>
                  </a:lnTo>
                  <a:lnTo>
                    <a:pt x="203200" y="149178"/>
                  </a:lnTo>
                  <a:lnTo>
                    <a:pt x="0" y="0"/>
                  </a:lnTo>
                  <a:close/>
                </a:path>
              </a:pathLst>
            </a:custGeom>
            <a:solidFill>
              <a:srgbClr val="F67373"/>
            </a:solidFill>
          </p:spPr>
        </p:sp>
        <p:sp>
          <p:nvSpPr>
            <p:cNvPr name="TextBox 45" id="45"/>
            <p:cNvSpPr txBox="true"/>
            <p:nvPr/>
          </p:nvSpPr>
          <p:spPr>
            <a:xfrm>
              <a:off x="177800" y="-38100"/>
              <a:ext cx="3353002" cy="336457"/>
            </a:xfrm>
            <a:prstGeom prst="rect">
              <a:avLst/>
            </a:prstGeom>
          </p:spPr>
          <p:txBody>
            <a:bodyPr anchor="ctr" rtlCol="false" tIns="24011" lIns="24011" bIns="24011" rIns="24011"/>
            <a:lstStyle/>
            <a:p>
              <a:pPr algn="ctr">
                <a:lnSpc>
                  <a:spcPts val="3374"/>
                </a:lnSpc>
                <a:spcBef>
                  <a:spcPct val="0"/>
                </a:spcBef>
              </a:pPr>
              <a:r>
                <a:rPr lang="en-US" sz="2410">
                  <a:solidFill>
                    <a:srgbClr val="FFFFFF"/>
                  </a:solidFill>
                  <a:latin typeface="Canva Sans Bold"/>
                </a:rPr>
                <a:t>                                                                   60%          </a:t>
              </a:r>
            </a:p>
          </p:txBody>
        </p:sp>
      </p:grpSp>
      <p:grpSp>
        <p:nvGrpSpPr>
          <p:cNvPr name="Group 46" id="46"/>
          <p:cNvGrpSpPr/>
          <p:nvPr/>
        </p:nvGrpSpPr>
        <p:grpSpPr>
          <a:xfrm rot="0">
            <a:off x="14399026" y="9151740"/>
            <a:ext cx="3888192" cy="607238"/>
            <a:chOff x="0" y="0"/>
            <a:chExt cx="1910398" cy="298357"/>
          </a:xfrm>
        </p:grpSpPr>
        <p:sp>
          <p:nvSpPr>
            <p:cNvPr name="Freeform 47" id="47"/>
            <p:cNvSpPr/>
            <p:nvPr/>
          </p:nvSpPr>
          <p:spPr>
            <a:xfrm flipH="false" flipV="false" rot="0">
              <a:off x="0" y="0"/>
              <a:ext cx="1910399" cy="298356"/>
            </a:xfrm>
            <a:custGeom>
              <a:avLst/>
              <a:gdLst/>
              <a:ahLst/>
              <a:cxnLst/>
              <a:rect r="r" b="b" t="t" l="l"/>
              <a:pathLst>
                <a:path h="298356" w="1910399">
                  <a:moveTo>
                    <a:pt x="0" y="0"/>
                  </a:moveTo>
                  <a:lnTo>
                    <a:pt x="1707199" y="0"/>
                  </a:lnTo>
                  <a:lnTo>
                    <a:pt x="1910399" y="149178"/>
                  </a:lnTo>
                  <a:lnTo>
                    <a:pt x="1707199" y="298356"/>
                  </a:lnTo>
                  <a:lnTo>
                    <a:pt x="0" y="298356"/>
                  </a:lnTo>
                  <a:lnTo>
                    <a:pt x="203200" y="149178"/>
                  </a:lnTo>
                  <a:lnTo>
                    <a:pt x="0" y="0"/>
                  </a:lnTo>
                  <a:close/>
                </a:path>
              </a:pathLst>
            </a:custGeom>
            <a:solidFill>
              <a:srgbClr val="F67373"/>
            </a:solidFill>
          </p:spPr>
        </p:sp>
        <p:sp>
          <p:nvSpPr>
            <p:cNvPr name="TextBox 48" id="48"/>
            <p:cNvSpPr txBox="true"/>
            <p:nvPr/>
          </p:nvSpPr>
          <p:spPr>
            <a:xfrm>
              <a:off x="177800" y="-57150"/>
              <a:ext cx="1656398" cy="355507"/>
            </a:xfrm>
            <a:prstGeom prst="rect">
              <a:avLst/>
            </a:prstGeom>
          </p:spPr>
          <p:txBody>
            <a:bodyPr anchor="ctr" rtlCol="false" tIns="24011" lIns="24011" bIns="24011" rIns="24011"/>
            <a:lstStyle/>
            <a:p>
              <a:pPr algn="ctr">
                <a:lnSpc>
                  <a:spcPts val="3507"/>
                </a:lnSpc>
                <a:spcBef>
                  <a:spcPct val="0"/>
                </a:spcBef>
              </a:pPr>
              <a:r>
                <a:rPr lang="en-US" sz="2505">
                  <a:solidFill>
                    <a:srgbClr val="FFFFFF"/>
                  </a:solidFill>
                  <a:latin typeface="Canva Sans Bold"/>
                </a:rPr>
                <a:t>INTERGRATION</a:t>
              </a:r>
            </a:p>
          </p:txBody>
        </p:sp>
      </p:grpSp>
      <p:sp>
        <p:nvSpPr>
          <p:cNvPr name="TextBox 49" id="49"/>
          <p:cNvSpPr txBox="true"/>
          <p:nvPr/>
        </p:nvSpPr>
        <p:spPr>
          <a:xfrm rot="0">
            <a:off x="4453206" y="8302769"/>
            <a:ext cx="2458269" cy="440236"/>
          </a:xfrm>
          <a:prstGeom prst="rect">
            <a:avLst/>
          </a:prstGeom>
        </p:spPr>
        <p:txBody>
          <a:bodyPr anchor="t" rtlCol="false" tIns="0" lIns="0" bIns="0" rIns="0">
            <a:spAutoFit/>
          </a:bodyPr>
          <a:lstStyle/>
          <a:p>
            <a:pPr algn="ctr">
              <a:lnSpc>
                <a:spcPts val="3560"/>
              </a:lnSpc>
              <a:spcBef>
                <a:spcPct val="0"/>
              </a:spcBef>
            </a:pPr>
            <a:r>
              <a:rPr lang="en-US" sz="2542" u="sng">
                <a:solidFill>
                  <a:srgbClr val="FFFFFF"/>
                </a:solidFill>
                <a:latin typeface="Arimo Bold"/>
              </a:rPr>
              <a:t>DEVELOPMENT</a:t>
            </a:r>
          </a:p>
        </p:txBody>
      </p:sp>
    </p:spTree>
  </p:cSld>
  <p:clrMapOvr>
    <a:masterClrMapping/>
  </p:clrMapOvr>
  <p:transition spd="fast">
    <p:fade/>
  </p:transition>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5202B">
                <a:alpha val="19500"/>
              </a:srgbClr>
            </a:gs>
            <a:gs pos="25000">
              <a:srgbClr val="FFFFFF">
                <a:alpha val="12000"/>
              </a:srgbClr>
            </a:gs>
            <a:gs pos="50000">
              <a:srgbClr val="CB3754">
                <a:alpha val="0"/>
              </a:srgbClr>
            </a:gs>
            <a:gs pos="75000">
              <a:srgbClr val="CB3754">
                <a:alpha val="0"/>
              </a:srgbClr>
            </a:gs>
            <a:gs pos="100000">
              <a:srgbClr val="CB3754">
                <a:alpha val="32000"/>
              </a:srgbClr>
            </a:gs>
          </a:gsLst>
          <a:lin ang="2700000"/>
        </a:gradFill>
      </p:bgPr>
    </p:bg>
    <p:spTree>
      <p:nvGrpSpPr>
        <p:cNvPr id="1" name=""/>
        <p:cNvGrpSpPr/>
        <p:nvPr/>
      </p:nvGrpSpPr>
      <p:grpSpPr>
        <a:xfrm>
          <a:off x="0" y="0"/>
          <a:ext cx="0" cy="0"/>
          <a:chOff x="0" y="0"/>
          <a:chExt cx="0" cy="0"/>
        </a:xfrm>
      </p:grpSpPr>
      <p:sp>
        <p:nvSpPr>
          <p:cNvPr name="TextBox 2" id="2"/>
          <p:cNvSpPr txBox="true"/>
          <p:nvPr/>
        </p:nvSpPr>
        <p:spPr>
          <a:xfrm rot="0">
            <a:off x="1028700" y="504311"/>
            <a:ext cx="3757476" cy="1194144"/>
          </a:xfrm>
          <a:prstGeom prst="rect">
            <a:avLst/>
          </a:prstGeom>
        </p:spPr>
        <p:txBody>
          <a:bodyPr anchor="t" rtlCol="false" tIns="0" lIns="0" bIns="0" rIns="0">
            <a:spAutoFit/>
          </a:bodyPr>
          <a:lstStyle/>
          <a:p>
            <a:pPr algn="l">
              <a:lnSpc>
                <a:spcPts val="9715"/>
              </a:lnSpc>
              <a:spcBef>
                <a:spcPct val="0"/>
              </a:spcBef>
            </a:pPr>
            <a:r>
              <a:rPr lang="en-US" sz="6939">
                <a:solidFill>
                  <a:srgbClr val="63100F"/>
                </a:solidFill>
                <a:latin typeface="Bobby Jones"/>
              </a:rPr>
              <a:t>ANALYSIS</a:t>
            </a:r>
          </a:p>
        </p:txBody>
      </p:sp>
      <p:sp>
        <p:nvSpPr>
          <p:cNvPr name="TextBox 3" id="3"/>
          <p:cNvSpPr txBox="true"/>
          <p:nvPr/>
        </p:nvSpPr>
        <p:spPr>
          <a:xfrm rot="0">
            <a:off x="6084329" y="1412648"/>
            <a:ext cx="6119342" cy="571614"/>
          </a:xfrm>
          <a:prstGeom prst="rect">
            <a:avLst/>
          </a:prstGeom>
        </p:spPr>
        <p:txBody>
          <a:bodyPr anchor="t" rtlCol="false" tIns="0" lIns="0" bIns="0" rIns="0">
            <a:spAutoFit/>
          </a:bodyPr>
          <a:lstStyle/>
          <a:p>
            <a:pPr algn="r" marL="0" indent="0" lvl="0">
              <a:lnSpc>
                <a:spcPts val="4532"/>
              </a:lnSpc>
            </a:pPr>
            <a:r>
              <a:rPr lang="en-US" sz="3777" spc="64">
                <a:solidFill>
                  <a:srgbClr val="445360"/>
                </a:solidFill>
                <a:latin typeface="Garet Bold"/>
              </a:rPr>
              <a:t>Business Model Canvas</a:t>
            </a:r>
          </a:p>
        </p:txBody>
      </p:sp>
      <p:grpSp>
        <p:nvGrpSpPr>
          <p:cNvPr name="Group 4" id="4"/>
          <p:cNvGrpSpPr/>
          <p:nvPr/>
        </p:nvGrpSpPr>
        <p:grpSpPr>
          <a:xfrm rot="0">
            <a:off x="1349129" y="1984262"/>
            <a:ext cx="15589742" cy="7904867"/>
            <a:chOff x="0" y="0"/>
            <a:chExt cx="20786323" cy="10539823"/>
          </a:xfrm>
        </p:grpSpPr>
        <p:grpSp>
          <p:nvGrpSpPr>
            <p:cNvPr name="Group 5" id="5"/>
            <p:cNvGrpSpPr/>
            <p:nvPr/>
          </p:nvGrpSpPr>
          <p:grpSpPr>
            <a:xfrm rot="0">
              <a:off x="0" y="74921"/>
              <a:ext cx="20786323" cy="10464902"/>
              <a:chOff x="0" y="0"/>
              <a:chExt cx="4698834" cy="2365634"/>
            </a:xfrm>
          </p:grpSpPr>
          <p:sp>
            <p:nvSpPr>
              <p:cNvPr name="Freeform 6" id="6"/>
              <p:cNvSpPr/>
              <p:nvPr/>
            </p:nvSpPr>
            <p:spPr>
              <a:xfrm flipH="false" flipV="false" rot="0">
                <a:off x="0" y="0"/>
                <a:ext cx="4698834" cy="2365634"/>
              </a:xfrm>
              <a:custGeom>
                <a:avLst/>
                <a:gdLst/>
                <a:ahLst/>
                <a:cxnLst/>
                <a:rect r="r" b="b" t="t" l="l"/>
                <a:pathLst>
                  <a:path h="2365634" w="4698834">
                    <a:moveTo>
                      <a:pt x="2191" y="0"/>
                    </a:moveTo>
                    <a:lnTo>
                      <a:pt x="4696643" y="0"/>
                    </a:lnTo>
                    <a:cubicBezTo>
                      <a:pt x="4697224" y="0"/>
                      <a:pt x="4697781" y="231"/>
                      <a:pt x="4698192" y="642"/>
                    </a:cubicBezTo>
                    <a:cubicBezTo>
                      <a:pt x="4698603" y="1053"/>
                      <a:pt x="4698834" y="1610"/>
                      <a:pt x="4698834" y="2191"/>
                    </a:cubicBezTo>
                    <a:lnTo>
                      <a:pt x="4698834" y="2363443"/>
                    </a:lnTo>
                    <a:cubicBezTo>
                      <a:pt x="4698834" y="2364024"/>
                      <a:pt x="4698603" y="2364581"/>
                      <a:pt x="4698192" y="2364992"/>
                    </a:cubicBezTo>
                    <a:cubicBezTo>
                      <a:pt x="4697781" y="2365403"/>
                      <a:pt x="4697224" y="2365634"/>
                      <a:pt x="4696643" y="2365634"/>
                    </a:cubicBezTo>
                    <a:lnTo>
                      <a:pt x="2191" y="2365634"/>
                    </a:lnTo>
                    <a:cubicBezTo>
                      <a:pt x="1610" y="2365634"/>
                      <a:pt x="1053" y="2365403"/>
                      <a:pt x="642" y="2364992"/>
                    </a:cubicBezTo>
                    <a:cubicBezTo>
                      <a:pt x="231" y="2364581"/>
                      <a:pt x="0" y="2364024"/>
                      <a:pt x="0" y="2363443"/>
                    </a:cubicBezTo>
                    <a:lnTo>
                      <a:pt x="0" y="2191"/>
                    </a:lnTo>
                    <a:cubicBezTo>
                      <a:pt x="0" y="1610"/>
                      <a:pt x="231" y="1053"/>
                      <a:pt x="642" y="642"/>
                    </a:cubicBezTo>
                    <a:cubicBezTo>
                      <a:pt x="1053" y="231"/>
                      <a:pt x="1610" y="0"/>
                      <a:pt x="2191" y="0"/>
                    </a:cubicBezTo>
                    <a:close/>
                  </a:path>
                </a:pathLst>
              </a:custGeom>
              <a:solidFill>
                <a:srgbClr val="FFFFFF"/>
              </a:solidFill>
              <a:ln cap="sq">
                <a:noFill/>
                <a:prstDash val="sysDot"/>
                <a:miter/>
              </a:ln>
            </p:spPr>
          </p:sp>
          <p:sp>
            <p:nvSpPr>
              <p:cNvPr name="TextBox 7" id="7"/>
              <p:cNvSpPr txBox="true"/>
              <p:nvPr/>
            </p:nvSpPr>
            <p:spPr>
              <a:xfrm>
                <a:off x="0" y="0"/>
                <a:ext cx="4698834" cy="2365634"/>
              </a:xfrm>
              <a:prstGeom prst="rect">
                <a:avLst/>
              </a:prstGeom>
            </p:spPr>
            <p:txBody>
              <a:bodyPr anchor="ctr" rtlCol="false" tIns="50800" lIns="50800" bIns="50800" rIns="50800"/>
              <a:lstStyle/>
              <a:p>
                <a:pPr algn="ctr">
                  <a:lnSpc>
                    <a:spcPts val="1679"/>
                  </a:lnSpc>
                </a:pPr>
              </a:p>
            </p:txBody>
          </p:sp>
        </p:grpSp>
        <p:sp>
          <p:nvSpPr>
            <p:cNvPr name="AutoShape 8" id="8"/>
            <p:cNvSpPr/>
            <p:nvPr/>
          </p:nvSpPr>
          <p:spPr>
            <a:xfrm>
              <a:off x="4102999" y="3728681"/>
              <a:ext cx="4195541" cy="0"/>
            </a:xfrm>
            <a:prstGeom prst="line">
              <a:avLst/>
            </a:prstGeom>
            <a:ln cap="flat" w="22416">
              <a:solidFill>
                <a:srgbClr val="450000"/>
              </a:solidFill>
              <a:prstDash val="sysDot"/>
              <a:headEnd type="none" len="sm" w="sm"/>
              <a:tailEnd type="none" len="sm" w="sm"/>
            </a:ln>
          </p:spPr>
        </p:sp>
        <p:sp>
          <p:nvSpPr>
            <p:cNvPr name="AutoShape 9" id="9"/>
            <p:cNvSpPr/>
            <p:nvPr/>
          </p:nvSpPr>
          <p:spPr>
            <a:xfrm>
              <a:off x="12442265" y="3717473"/>
              <a:ext cx="4106329" cy="0"/>
            </a:xfrm>
            <a:prstGeom prst="line">
              <a:avLst/>
            </a:prstGeom>
            <a:ln cap="flat" w="22416">
              <a:solidFill>
                <a:srgbClr val="450000"/>
              </a:solidFill>
              <a:prstDash val="sysDot"/>
              <a:headEnd type="none" len="sm" w="sm"/>
              <a:tailEnd type="none" len="sm" w="sm"/>
            </a:ln>
          </p:spPr>
        </p:sp>
        <p:sp>
          <p:nvSpPr>
            <p:cNvPr name="AutoShape 10" id="10"/>
            <p:cNvSpPr/>
            <p:nvPr/>
          </p:nvSpPr>
          <p:spPr>
            <a:xfrm>
              <a:off x="4118331" y="0"/>
              <a:ext cx="0" cy="6944201"/>
            </a:xfrm>
            <a:prstGeom prst="line">
              <a:avLst/>
            </a:prstGeom>
            <a:ln cap="flat" w="22416">
              <a:solidFill>
                <a:srgbClr val="450000"/>
              </a:solidFill>
              <a:prstDash val="sysDot"/>
              <a:headEnd type="none" len="sm" w="sm"/>
              <a:tailEnd type="none" len="sm" w="sm"/>
            </a:ln>
          </p:spPr>
        </p:sp>
        <p:sp>
          <p:nvSpPr>
            <p:cNvPr name="AutoShape 11" id="11"/>
            <p:cNvSpPr/>
            <p:nvPr/>
          </p:nvSpPr>
          <p:spPr>
            <a:xfrm>
              <a:off x="8318903" y="0"/>
              <a:ext cx="0" cy="6944201"/>
            </a:xfrm>
            <a:prstGeom prst="line">
              <a:avLst/>
            </a:prstGeom>
            <a:ln cap="flat" w="22416">
              <a:solidFill>
                <a:srgbClr val="450000"/>
              </a:solidFill>
              <a:prstDash val="sysDot"/>
              <a:headEnd type="none" len="sm" w="sm"/>
              <a:tailEnd type="none" len="sm" w="sm"/>
            </a:ln>
          </p:spPr>
        </p:sp>
        <p:sp>
          <p:nvSpPr>
            <p:cNvPr name="AutoShape 12" id="12"/>
            <p:cNvSpPr/>
            <p:nvPr/>
          </p:nvSpPr>
          <p:spPr>
            <a:xfrm>
              <a:off x="12447296" y="0"/>
              <a:ext cx="0" cy="6944201"/>
            </a:xfrm>
            <a:prstGeom prst="line">
              <a:avLst/>
            </a:prstGeom>
            <a:ln cap="flat" w="22416">
              <a:solidFill>
                <a:srgbClr val="450000"/>
              </a:solidFill>
              <a:prstDash val="sysDot"/>
              <a:headEnd type="none" len="sm" w="sm"/>
              <a:tailEnd type="none" len="sm" w="sm"/>
            </a:ln>
          </p:spPr>
        </p:sp>
        <p:sp>
          <p:nvSpPr>
            <p:cNvPr name="AutoShape 13" id="13"/>
            <p:cNvSpPr/>
            <p:nvPr/>
          </p:nvSpPr>
          <p:spPr>
            <a:xfrm>
              <a:off x="16548594" y="0"/>
              <a:ext cx="0" cy="6944201"/>
            </a:xfrm>
            <a:prstGeom prst="line">
              <a:avLst/>
            </a:prstGeom>
            <a:ln cap="flat" w="22416">
              <a:solidFill>
                <a:srgbClr val="450000"/>
              </a:solidFill>
              <a:prstDash val="sysDot"/>
              <a:headEnd type="none" len="sm" w="sm"/>
              <a:tailEnd type="none" len="sm" w="sm"/>
            </a:ln>
          </p:spPr>
        </p:sp>
        <p:sp>
          <p:nvSpPr>
            <p:cNvPr name="AutoShape 14" id="14"/>
            <p:cNvSpPr/>
            <p:nvPr/>
          </p:nvSpPr>
          <p:spPr>
            <a:xfrm>
              <a:off x="10398710" y="6944201"/>
              <a:ext cx="0" cy="3520701"/>
            </a:xfrm>
            <a:prstGeom prst="line">
              <a:avLst/>
            </a:prstGeom>
            <a:ln cap="flat" w="22416">
              <a:solidFill>
                <a:srgbClr val="450000"/>
              </a:solidFill>
              <a:prstDash val="sysDot"/>
              <a:headEnd type="none" len="sm" w="sm"/>
              <a:tailEnd type="none" len="sm" w="sm"/>
            </a:ln>
          </p:spPr>
        </p:sp>
        <p:sp>
          <p:nvSpPr>
            <p:cNvPr name="TextBox 15" id="15"/>
            <p:cNvSpPr txBox="true"/>
            <p:nvPr/>
          </p:nvSpPr>
          <p:spPr>
            <a:xfrm rot="0">
              <a:off x="199429" y="306149"/>
              <a:ext cx="3782037" cy="488002"/>
            </a:xfrm>
            <a:prstGeom prst="rect">
              <a:avLst/>
            </a:prstGeom>
          </p:spPr>
          <p:txBody>
            <a:bodyPr anchor="t" rtlCol="false" tIns="0" lIns="0" bIns="0" rIns="0">
              <a:spAutoFit/>
            </a:bodyPr>
            <a:lstStyle/>
            <a:p>
              <a:pPr algn="l">
                <a:lnSpc>
                  <a:spcPts val="3108"/>
                </a:lnSpc>
              </a:pPr>
              <a:r>
                <a:rPr lang="en-US" sz="2220">
                  <a:solidFill>
                    <a:srgbClr val="445360"/>
                  </a:solidFill>
                  <a:latin typeface="Garet Ultra-Bold"/>
                </a:rPr>
                <a:t>Key Partners</a:t>
              </a:r>
            </a:p>
          </p:txBody>
        </p:sp>
        <p:sp>
          <p:nvSpPr>
            <p:cNvPr name="Freeform 16" id="16"/>
            <p:cNvSpPr/>
            <p:nvPr/>
          </p:nvSpPr>
          <p:spPr>
            <a:xfrm flipH="false" flipV="false" rot="0">
              <a:off x="3379330" y="272032"/>
              <a:ext cx="512020" cy="423741"/>
            </a:xfrm>
            <a:custGeom>
              <a:avLst/>
              <a:gdLst/>
              <a:ahLst/>
              <a:cxnLst/>
              <a:rect r="r" b="b" t="t" l="l"/>
              <a:pathLst>
                <a:path h="423741" w="512020">
                  <a:moveTo>
                    <a:pt x="0" y="0"/>
                  </a:moveTo>
                  <a:lnTo>
                    <a:pt x="512020" y="0"/>
                  </a:lnTo>
                  <a:lnTo>
                    <a:pt x="512020" y="423741"/>
                  </a:lnTo>
                  <a:lnTo>
                    <a:pt x="0" y="4237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7668170" y="288756"/>
              <a:ext cx="396656" cy="407016"/>
            </a:xfrm>
            <a:custGeom>
              <a:avLst/>
              <a:gdLst/>
              <a:ahLst/>
              <a:cxnLst/>
              <a:rect r="r" b="b" t="t" l="l"/>
              <a:pathLst>
                <a:path h="407016" w="396656">
                  <a:moveTo>
                    <a:pt x="0" y="0"/>
                  </a:moveTo>
                  <a:lnTo>
                    <a:pt x="396656" y="0"/>
                  </a:lnTo>
                  <a:lnTo>
                    <a:pt x="396656" y="407017"/>
                  </a:lnTo>
                  <a:lnTo>
                    <a:pt x="0" y="4070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8" id="18"/>
            <p:cNvSpPr/>
            <p:nvPr/>
          </p:nvSpPr>
          <p:spPr>
            <a:xfrm>
              <a:off x="0" y="6944201"/>
              <a:ext cx="20776261" cy="0"/>
            </a:xfrm>
            <a:prstGeom prst="line">
              <a:avLst/>
            </a:prstGeom>
            <a:ln cap="flat" w="22416">
              <a:solidFill>
                <a:srgbClr val="450000"/>
              </a:solidFill>
              <a:prstDash val="sysDot"/>
              <a:headEnd type="none" len="sm" w="sm"/>
              <a:tailEnd type="none" len="sm" w="sm"/>
            </a:ln>
          </p:spPr>
        </p:sp>
        <p:sp>
          <p:nvSpPr>
            <p:cNvPr name="Freeform 19" id="19"/>
            <p:cNvSpPr/>
            <p:nvPr/>
          </p:nvSpPr>
          <p:spPr>
            <a:xfrm flipH="false" flipV="false" rot="0">
              <a:off x="15848726" y="288756"/>
              <a:ext cx="459443" cy="401804"/>
            </a:xfrm>
            <a:custGeom>
              <a:avLst/>
              <a:gdLst/>
              <a:ahLst/>
              <a:cxnLst/>
              <a:rect r="r" b="b" t="t" l="l"/>
              <a:pathLst>
                <a:path h="401804" w="459443">
                  <a:moveTo>
                    <a:pt x="0" y="0"/>
                  </a:moveTo>
                  <a:lnTo>
                    <a:pt x="459443" y="0"/>
                  </a:lnTo>
                  <a:lnTo>
                    <a:pt x="459443" y="401804"/>
                  </a:lnTo>
                  <a:lnTo>
                    <a:pt x="0" y="4018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20178897" y="288756"/>
              <a:ext cx="332644" cy="378004"/>
            </a:xfrm>
            <a:custGeom>
              <a:avLst/>
              <a:gdLst/>
              <a:ahLst/>
              <a:cxnLst/>
              <a:rect r="r" b="b" t="t" l="l"/>
              <a:pathLst>
                <a:path h="378004" w="332644">
                  <a:moveTo>
                    <a:pt x="0" y="0"/>
                  </a:moveTo>
                  <a:lnTo>
                    <a:pt x="332644" y="0"/>
                  </a:lnTo>
                  <a:lnTo>
                    <a:pt x="332644" y="378005"/>
                  </a:lnTo>
                  <a:lnTo>
                    <a:pt x="0" y="37800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0">
              <a:off x="15804485" y="3809599"/>
              <a:ext cx="503684" cy="293969"/>
            </a:xfrm>
            <a:custGeom>
              <a:avLst/>
              <a:gdLst/>
              <a:ahLst/>
              <a:cxnLst/>
              <a:rect r="r" b="b" t="t" l="l"/>
              <a:pathLst>
                <a:path h="293969" w="503684">
                  <a:moveTo>
                    <a:pt x="0" y="0"/>
                  </a:moveTo>
                  <a:lnTo>
                    <a:pt x="503684" y="0"/>
                  </a:lnTo>
                  <a:lnTo>
                    <a:pt x="503684" y="293969"/>
                  </a:lnTo>
                  <a:lnTo>
                    <a:pt x="0" y="29396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2" id="22"/>
            <p:cNvSpPr/>
            <p:nvPr/>
          </p:nvSpPr>
          <p:spPr>
            <a:xfrm flipH="false" flipV="false" rot="0">
              <a:off x="9768184" y="7247838"/>
              <a:ext cx="411456" cy="391257"/>
            </a:xfrm>
            <a:custGeom>
              <a:avLst/>
              <a:gdLst/>
              <a:ahLst/>
              <a:cxnLst/>
              <a:rect r="r" b="b" t="t" l="l"/>
              <a:pathLst>
                <a:path h="391257" w="411456">
                  <a:moveTo>
                    <a:pt x="0" y="0"/>
                  </a:moveTo>
                  <a:lnTo>
                    <a:pt x="411456" y="0"/>
                  </a:lnTo>
                  <a:lnTo>
                    <a:pt x="411456" y="391257"/>
                  </a:lnTo>
                  <a:lnTo>
                    <a:pt x="0" y="39125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3" id="23"/>
            <p:cNvSpPr/>
            <p:nvPr/>
          </p:nvSpPr>
          <p:spPr>
            <a:xfrm flipH="false" flipV="false" rot="0">
              <a:off x="20144158" y="7247838"/>
              <a:ext cx="406789" cy="391257"/>
            </a:xfrm>
            <a:custGeom>
              <a:avLst/>
              <a:gdLst/>
              <a:ahLst/>
              <a:cxnLst/>
              <a:rect r="r" b="b" t="t" l="l"/>
              <a:pathLst>
                <a:path h="391257" w="406789">
                  <a:moveTo>
                    <a:pt x="0" y="0"/>
                  </a:moveTo>
                  <a:lnTo>
                    <a:pt x="406789" y="0"/>
                  </a:lnTo>
                  <a:lnTo>
                    <a:pt x="406789" y="391257"/>
                  </a:lnTo>
                  <a:lnTo>
                    <a:pt x="0" y="39125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4" id="24"/>
            <p:cNvSpPr/>
            <p:nvPr/>
          </p:nvSpPr>
          <p:spPr>
            <a:xfrm flipH="false" flipV="false" rot="0">
              <a:off x="7622285" y="3884252"/>
              <a:ext cx="398150" cy="365575"/>
            </a:xfrm>
            <a:custGeom>
              <a:avLst/>
              <a:gdLst/>
              <a:ahLst/>
              <a:cxnLst/>
              <a:rect r="r" b="b" t="t" l="l"/>
              <a:pathLst>
                <a:path h="365575" w="398150">
                  <a:moveTo>
                    <a:pt x="0" y="0"/>
                  </a:moveTo>
                  <a:lnTo>
                    <a:pt x="398151" y="0"/>
                  </a:lnTo>
                  <a:lnTo>
                    <a:pt x="398151" y="365574"/>
                  </a:lnTo>
                  <a:lnTo>
                    <a:pt x="0" y="36557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5" id="25"/>
            <p:cNvSpPr/>
            <p:nvPr/>
          </p:nvSpPr>
          <p:spPr>
            <a:xfrm flipH="false" flipV="false" rot="0">
              <a:off x="11797427" y="330180"/>
              <a:ext cx="378498" cy="330915"/>
            </a:xfrm>
            <a:custGeom>
              <a:avLst/>
              <a:gdLst/>
              <a:ahLst/>
              <a:cxnLst/>
              <a:rect r="r" b="b" t="t" l="l"/>
              <a:pathLst>
                <a:path h="330915" w="378498">
                  <a:moveTo>
                    <a:pt x="0" y="0"/>
                  </a:moveTo>
                  <a:lnTo>
                    <a:pt x="378498" y="0"/>
                  </a:lnTo>
                  <a:lnTo>
                    <a:pt x="378498" y="330915"/>
                  </a:lnTo>
                  <a:lnTo>
                    <a:pt x="0" y="330915"/>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26" id="26"/>
            <p:cNvSpPr txBox="true"/>
            <p:nvPr/>
          </p:nvSpPr>
          <p:spPr>
            <a:xfrm rot="0">
              <a:off x="8579177" y="233932"/>
              <a:ext cx="2910000" cy="890935"/>
            </a:xfrm>
            <a:prstGeom prst="rect">
              <a:avLst/>
            </a:prstGeom>
          </p:spPr>
          <p:txBody>
            <a:bodyPr anchor="t" rtlCol="false" tIns="0" lIns="0" bIns="0" rIns="0">
              <a:spAutoFit/>
            </a:bodyPr>
            <a:lstStyle/>
            <a:p>
              <a:pPr algn="l">
                <a:lnSpc>
                  <a:spcPts val="2737"/>
                </a:lnSpc>
              </a:pPr>
              <a:r>
                <a:rPr lang="en-US" sz="1955">
                  <a:solidFill>
                    <a:srgbClr val="445360"/>
                  </a:solidFill>
                  <a:latin typeface="Garet Ultra-Bold"/>
                </a:rPr>
                <a:t>Value Proportions</a:t>
              </a:r>
            </a:p>
          </p:txBody>
        </p:sp>
        <p:sp>
          <p:nvSpPr>
            <p:cNvPr name="TextBox 27" id="27"/>
            <p:cNvSpPr txBox="true"/>
            <p:nvPr/>
          </p:nvSpPr>
          <p:spPr>
            <a:xfrm rot="0">
              <a:off x="16808868" y="252982"/>
              <a:ext cx="2915031" cy="704511"/>
            </a:xfrm>
            <a:prstGeom prst="rect">
              <a:avLst/>
            </a:prstGeom>
          </p:spPr>
          <p:txBody>
            <a:bodyPr anchor="t" rtlCol="false" tIns="0" lIns="0" bIns="0" rIns="0">
              <a:spAutoFit/>
            </a:bodyPr>
            <a:lstStyle/>
            <a:p>
              <a:pPr algn="l">
                <a:lnSpc>
                  <a:spcPts val="2243"/>
                </a:lnSpc>
              </a:pPr>
              <a:r>
                <a:rPr lang="en-US" sz="1602">
                  <a:solidFill>
                    <a:srgbClr val="445360"/>
                  </a:solidFill>
                  <a:latin typeface="Garet Ultra-Bold"/>
                </a:rPr>
                <a:t>Customer Segments</a:t>
              </a:r>
            </a:p>
          </p:txBody>
        </p:sp>
        <p:sp>
          <p:nvSpPr>
            <p:cNvPr name="TextBox 28" id="28"/>
            <p:cNvSpPr txBox="true"/>
            <p:nvPr/>
          </p:nvSpPr>
          <p:spPr>
            <a:xfrm rot="0">
              <a:off x="12707570" y="3800790"/>
              <a:ext cx="2365193" cy="334643"/>
            </a:xfrm>
            <a:prstGeom prst="rect">
              <a:avLst/>
            </a:prstGeom>
          </p:spPr>
          <p:txBody>
            <a:bodyPr anchor="t" rtlCol="false" tIns="0" lIns="0" bIns="0" rIns="0">
              <a:spAutoFit/>
            </a:bodyPr>
            <a:lstStyle/>
            <a:p>
              <a:pPr algn="l">
                <a:lnSpc>
                  <a:spcPts val="2243"/>
                </a:lnSpc>
              </a:pPr>
              <a:r>
                <a:rPr lang="en-US" sz="1602">
                  <a:solidFill>
                    <a:srgbClr val="445360"/>
                  </a:solidFill>
                  <a:latin typeface="Garet Ultra-Bold"/>
                </a:rPr>
                <a:t>Channels</a:t>
              </a:r>
            </a:p>
          </p:txBody>
        </p:sp>
        <p:sp>
          <p:nvSpPr>
            <p:cNvPr name="TextBox 29" id="29"/>
            <p:cNvSpPr txBox="true"/>
            <p:nvPr/>
          </p:nvSpPr>
          <p:spPr>
            <a:xfrm rot="0">
              <a:off x="4378605" y="3923604"/>
              <a:ext cx="2910895" cy="431403"/>
            </a:xfrm>
            <a:prstGeom prst="rect">
              <a:avLst/>
            </a:prstGeom>
          </p:spPr>
          <p:txBody>
            <a:bodyPr anchor="t" rtlCol="false" tIns="0" lIns="0" bIns="0" rIns="0">
              <a:spAutoFit/>
            </a:bodyPr>
            <a:lstStyle/>
            <a:p>
              <a:pPr algn="l">
                <a:lnSpc>
                  <a:spcPts val="2737"/>
                </a:lnSpc>
              </a:pPr>
              <a:r>
                <a:rPr lang="en-US" sz="1955">
                  <a:solidFill>
                    <a:srgbClr val="445360"/>
                  </a:solidFill>
                  <a:latin typeface="Garet Ultra-Bold"/>
                </a:rPr>
                <a:t>Key Resources</a:t>
              </a:r>
            </a:p>
          </p:txBody>
        </p:sp>
        <p:sp>
          <p:nvSpPr>
            <p:cNvPr name="TextBox 30" id="30"/>
            <p:cNvSpPr txBox="true"/>
            <p:nvPr/>
          </p:nvSpPr>
          <p:spPr>
            <a:xfrm rot="0">
              <a:off x="12707570" y="262507"/>
              <a:ext cx="2910000" cy="691566"/>
            </a:xfrm>
            <a:prstGeom prst="rect">
              <a:avLst/>
            </a:prstGeom>
          </p:spPr>
          <p:txBody>
            <a:bodyPr anchor="t" rtlCol="false" tIns="0" lIns="0" bIns="0" rIns="0">
              <a:spAutoFit/>
            </a:bodyPr>
            <a:lstStyle/>
            <a:p>
              <a:pPr algn="l">
                <a:lnSpc>
                  <a:spcPts val="2131"/>
                </a:lnSpc>
              </a:pPr>
              <a:r>
                <a:rPr lang="en-US" sz="1602">
                  <a:solidFill>
                    <a:srgbClr val="445360"/>
                  </a:solidFill>
                  <a:latin typeface="Garet Ultra-Bold"/>
                </a:rPr>
                <a:t>Customer Relationships</a:t>
              </a:r>
            </a:p>
          </p:txBody>
        </p:sp>
        <p:sp>
          <p:nvSpPr>
            <p:cNvPr name="TextBox 31" id="31"/>
            <p:cNvSpPr txBox="true"/>
            <p:nvPr/>
          </p:nvSpPr>
          <p:spPr>
            <a:xfrm rot="0">
              <a:off x="4398145" y="224407"/>
              <a:ext cx="2845561" cy="488002"/>
            </a:xfrm>
            <a:prstGeom prst="rect">
              <a:avLst/>
            </a:prstGeom>
          </p:spPr>
          <p:txBody>
            <a:bodyPr anchor="t" rtlCol="false" tIns="0" lIns="0" bIns="0" rIns="0">
              <a:spAutoFit/>
            </a:bodyPr>
            <a:lstStyle/>
            <a:p>
              <a:pPr algn="l">
                <a:lnSpc>
                  <a:spcPts val="3108"/>
                </a:lnSpc>
              </a:pPr>
              <a:r>
                <a:rPr lang="en-US" sz="2220">
                  <a:solidFill>
                    <a:srgbClr val="445360"/>
                  </a:solidFill>
                  <a:latin typeface="Garet Ultra-Bold"/>
                </a:rPr>
                <a:t>Key Activities</a:t>
              </a:r>
            </a:p>
          </p:txBody>
        </p:sp>
        <p:sp>
          <p:nvSpPr>
            <p:cNvPr name="TextBox 32" id="32"/>
            <p:cNvSpPr txBox="true"/>
            <p:nvPr/>
          </p:nvSpPr>
          <p:spPr>
            <a:xfrm rot="0">
              <a:off x="258018" y="7230982"/>
              <a:ext cx="3782037" cy="334643"/>
            </a:xfrm>
            <a:prstGeom prst="rect">
              <a:avLst/>
            </a:prstGeom>
          </p:spPr>
          <p:txBody>
            <a:bodyPr anchor="t" rtlCol="false" tIns="0" lIns="0" bIns="0" rIns="0">
              <a:spAutoFit/>
            </a:bodyPr>
            <a:lstStyle/>
            <a:p>
              <a:pPr algn="l">
                <a:lnSpc>
                  <a:spcPts val="2243"/>
                </a:lnSpc>
              </a:pPr>
              <a:r>
                <a:rPr lang="en-US" sz="1602">
                  <a:solidFill>
                    <a:srgbClr val="445360"/>
                  </a:solidFill>
                  <a:latin typeface="Garet Ultra-Bold"/>
                </a:rPr>
                <a:t>Cost Structure</a:t>
              </a:r>
            </a:p>
          </p:txBody>
        </p:sp>
        <p:sp>
          <p:nvSpPr>
            <p:cNvPr name="TextBox 33" id="33"/>
            <p:cNvSpPr txBox="true"/>
            <p:nvPr/>
          </p:nvSpPr>
          <p:spPr>
            <a:xfrm rot="0">
              <a:off x="10736182" y="7230982"/>
              <a:ext cx="3782037" cy="334643"/>
            </a:xfrm>
            <a:prstGeom prst="rect">
              <a:avLst/>
            </a:prstGeom>
          </p:spPr>
          <p:txBody>
            <a:bodyPr anchor="t" rtlCol="false" tIns="0" lIns="0" bIns="0" rIns="0">
              <a:spAutoFit/>
            </a:bodyPr>
            <a:lstStyle/>
            <a:p>
              <a:pPr algn="l">
                <a:lnSpc>
                  <a:spcPts val="2243"/>
                </a:lnSpc>
              </a:pPr>
              <a:r>
                <a:rPr lang="en-US" sz="1602">
                  <a:solidFill>
                    <a:srgbClr val="445360"/>
                  </a:solidFill>
                  <a:latin typeface="Garet Ultra-Bold"/>
                </a:rPr>
                <a:t>Revenue Streams</a:t>
              </a:r>
            </a:p>
          </p:txBody>
        </p:sp>
        <p:sp>
          <p:nvSpPr>
            <p:cNvPr name="TextBox 34" id="34"/>
            <p:cNvSpPr txBox="true"/>
            <p:nvPr/>
          </p:nvSpPr>
          <p:spPr>
            <a:xfrm rot="0">
              <a:off x="258018" y="1043332"/>
              <a:ext cx="3076480" cy="2488202"/>
            </a:xfrm>
            <a:prstGeom prst="rect">
              <a:avLst/>
            </a:prstGeom>
          </p:spPr>
          <p:txBody>
            <a:bodyPr anchor="t" rtlCol="false" tIns="0" lIns="0" bIns="0" rIns="0">
              <a:spAutoFit/>
            </a:bodyPr>
            <a:lstStyle/>
            <a:p>
              <a:pPr algn="l">
                <a:lnSpc>
                  <a:spcPts val="2623"/>
                </a:lnSpc>
              </a:pPr>
              <a:r>
                <a:rPr lang="en-US" sz="2186">
                  <a:solidFill>
                    <a:srgbClr val="445360"/>
                  </a:solidFill>
                  <a:latin typeface="Garet Light"/>
                </a:rPr>
                <a:t>1- Hospitals</a:t>
              </a:r>
            </a:p>
            <a:p>
              <a:pPr algn="l">
                <a:lnSpc>
                  <a:spcPts val="2623"/>
                </a:lnSpc>
              </a:pPr>
              <a:r>
                <a:rPr lang="en-US" sz="2186">
                  <a:solidFill>
                    <a:srgbClr val="445360"/>
                  </a:solidFill>
                  <a:latin typeface="Garet Light"/>
                </a:rPr>
                <a:t>2- Institutes</a:t>
              </a:r>
            </a:p>
            <a:p>
              <a:pPr algn="l">
                <a:lnSpc>
                  <a:spcPts val="2623"/>
                </a:lnSpc>
              </a:pPr>
              <a:r>
                <a:rPr lang="en-US" sz="2186">
                  <a:solidFill>
                    <a:srgbClr val="445360"/>
                  </a:solidFill>
                  <a:latin typeface="Garet Light"/>
                </a:rPr>
                <a:t>3- Blood banks</a:t>
              </a:r>
            </a:p>
            <a:p>
              <a:pPr algn="l">
                <a:lnSpc>
                  <a:spcPts val="2623"/>
                </a:lnSpc>
              </a:pPr>
              <a:r>
                <a:rPr lang="en-US" sz="2186">
                  <a:solidFill>
                    <a:srgbClr val="445360"/>
                  </a:solidFill>
                  <a:latin typeface="Garet Light"/>
                </a:rPr>
                <a:t>4- Investors</a:t>
              </a:r>
            </a:p>
            <a:p>
              <a:pPr algn="l">
                <a:lnSpc>
                  <a:spcPts val="2199"/>
                </a:lnSpc>
              </a:pPr>
            </a:p>
            <a:p>
              <a:pPr algn="l">
                <a:lnSpc>
                  <a:spcPts val="2199"/>
                </a:lnSpc>
              </a:pPr>
            </a:p>
          </p:txBody>
        </p:sp>
        <p:sp>
          <p:nvSpPr>
            <p:cNvPr name="TextBox 35" id="35"/>
            <p:cNvSpPr txBox="true"/>
            <p:nvPr/>
          </p:nvSpPr>
          <p:spPr>
            <a:xfrm rot="0">
              <a:off x="8579177" y="661095"/>
              <a:ext cx="3218249" cy="4034923"/>
            </a:xfrm>
            <a:prstGeom prst="rect">
              <a:avLst/>
            </a:prstGeom>
          </p:spPr>
          <p:txBody>
            <a:bodyPr anchor="t" rtlCol="false" tIns="0" lIns="0" bIns="0" rIns="0">
              <a:spAutoFit/>
            </a:bodyPr>
            <a:lstStyle/>
            <a:p>
              <a:pPr algn="l">
                <a:lnSpc>
                  <a:spcPts val="1988"/>
                </a:lnSpc>
              </a:pPr>
            </a:p>
            <a:p>
              <a:pPr algn="l">
                <a:lnSpc>
                  <a:spcPts val="1988"/>
                </a:lnSpc>
              </a:pPr>
            </a:p>
            <a:p>
              <a:pPr algn="l">
                <a:lnSpc>
                  <a:spcPts val="1988"/>
                </a:lnSpc>
              </a:pPr>
              <a:r>
                <a:rPr lang="en-US" sz="1656">
                  <a:solidFill>
                    <a:srgbClr val="445360"/>
                  </a:solidFill>
                  <a:latin typeface="Garet Light"/>
                </a:rPr>
                <a:t>1-Continuous blood supply</a:t>
              </a:r>
            </a:p>
            <a:p>
              <a:pPr algn="l">
                <a:lnSpc>
                  <a:spcPts val="1988"/>
                </a:lnSpc>
              </a:pPr>
              <a:r>
                <a:rPr lang="en-US" sz="1656">
                  <a:solidFill>
                    <a:srgbClr val="445360"/>
                  </a:solidFill>
                  <a:latin typeface="Garet Light"/>
                </a:rPr>
                <a:t>2- Granting privileges to donors</a:t>
              </a:r>
            </a:p>
            <a:p>
              <a:pPr algn="l">
                <a:lnSpc>
                  <a:spcPts val="1988"/>
                </a:lnSpc>
              </a:pPr>
              <a:r>
                <a:rPr lang="en-US" sz="1656">
                  <a:solidFill>
                    <a:srgbClr val="445360"/>
                  </a:solidFill>
                  <a:latin typeface="Garet Light"/>
                </a:rPr>
                <a:t>3- Providing a database with the names of institutes and hospitals where donations can be made</a:t>
              </a:r>
            </a:p>
          </p:txBody>
        </p:sp>
        <p:sp>
          <p:nvSpPr>
            <p:cNvPr name="TextBox 36" id="36"/>
            <p:cNvSpPr txBox="true"/>
            <p:nvPr/>
          </p:nvSpPr>
          <p:spPr>
            <a:xfrm rot="0">
              <a:off x="16827076" y="1363768"/>
              <a:ext cx="2642737" cy="2353705"/>
            </a:xfrm>
            <a:prstGeom prst="rect">
              <a:avLst/>
            </a:prstGeom>
          </p:spPr>
          <p:txBody>
            <a:bodyPr anchor="t" rtlCol="false" tIns="0" lIns="0" bIns="0" rIns="0">
              <a:spAutoFit/>
            </a:bodyPr>
            <a:lstStyle/>
            <a:p>
              <a:pPr algn="l">
                <a:lnSpc>
                  <a:spcPts val="1988"/>
                </a:lnSpc>
              </a:pPr>
              <a:r>
                <a:rPr lang="en-US" sz="1656">
                  <a:solidFill>
                    <a:srgbClr val="445360"/>
                  </a:solidFill>
                  <a:latin typeface="Garet Light"/>
                </a:rPr>
                <a:t>1- Hospitals</a:t>
              </a:r>
            </a:p>
            <a:p>
              <a:pPr algn="l">
                <a:lnSpc>
                  <a:spcPts val="1988"/>
                </a:lnSpc>
              </a:pPr>
            </a:p>
            <a:p>
              <a:pPr algn="l">
                <a:lnSpc>
                  <a:spcPts val="1988"/>
                </a:lnSpc>
              </a:pPr>
              <a:r>
                <a:rPr lang="en-US" sz="1656">
                  <a:solidFill>
                    <a:srgbClr val="445360"/>
                  </a:solidFill>
                  <a:latin typeface="Garet Light"/>
                </a:rPr>
                <a:t>2- Blood Bank</a:t>
              </a:r>
            </a:p>
            <a:p>
              <a:pPr algn="l">
                <a:lnSpc>
                  <a:spcPts val="1988"/>
                </a:lnSpc>
              </a:pPr>
            </a:p>
            <a:p>
              <a:pPr algn="l">
                <a:lnSpc>
                  <a:spcPts val="1988"/>
                </a:lnSpc>
              </a:pPr>
              <a:r>
                <a:rPr lang="en-US" sz="1656">
                  <a:solidFill>
                    <a:srgbClr val="445360"/>
                  </a:solidFill>
                  <a:latin typeface="Garet Light"/>
                </a:rPr>
                <a:t>3- Donors</a:t>
              </a:r>
            </a:p>
            <a:p>
              <a:pPr algn="l">
                <a:lnSpc>
                  <a:spcPts val="1988"/>
                </a:lnSpc>
              </a:pPr>
            </a:p>
            <a:p>
              <a:pPr algn="l">
                <a:lnSpc>
                  <a:spcPts val="1988"/>
                </a:lnSpc>
              </a:pPr>
              <a:r>
                <a:rPr lang="en-US" sz="1656">
                  <a:solidFill>
                    <a:srgbClr val="445360"/>
                  </a:solidFill>
                  <a:latin typeface="Garet Light"/>
                </a:rPr>
                <a:t>4- patient </a:t>
              </a:r>
            </a:p>
          </p:txBody>
        </p:sp>
        <p:sp>
          <p:nvSpPr>
            <p:cNvPr name="TextBox 37" id="37"/>
            <p:cNvSpPr txBox="true"/>
            <p:nvPr/>
          </p:nvSpPr>
          <p:spPr>
            <a:xfrm rot="0">
              <a:off x="12707570" y="4358893"/>
              <a:ext cx="3600599" cy="1546720"/>
            </a:xfrm>
            <a:prstGeom prst="rect">
              <a:avLst/>
            </a:prstGeom>
          </p:spPr>
          <p:txBody>
            <a:bodyPr anchor="t" rtlCol="false" tIns="0" lIns="0" bIns="0" rIns="0">
              <a:spAutoFit/>
            </a:bodyPr>
            <a:lstStyle/>
            <a:p>
              <a:pPr algn="l">
                <a:lnSpc>
                  <a:spcPts val="1988"/>
                </a:lnSpc>
              </a:pPr>
              <a:r>
                <a:rPr lang="en-US" sz="1656">
                  <a:solidFill>
                    <a:srgbClr val="445360"/>
                  </a:solidFill>
                  <a:latin typeface="Garet Light"/>
                </a:rPr>
                <a:t>1- Web Application</a:t>
              </a:r>
            </a:p>
            <a:p>
              <a:pPr algn="l">
                <a:lnSpc>
                  <a:spcPts val="1988"/>
                </a:lnSpc>
              </a:pPr>
              <a:r>
                <a:rPr lang="en-US" sz="1656">
                  <a:solidFill>
                    <a:srgbClr val="445360"/>
                  </a:solidFill>
                  <a:latin typeface="Garet Light"/>
                </a:rPr>
                <a:t> ( BloodBank.com )</a:t>
              </a:r>
            </a:p>
            <a:p>
              <a:pPr algn="l">
                <a:lnSpc>
                  <a:spcPts val="1988"/>
                </a:lnSpc>
              </a:pPr>
              <a:r>
                <a:rPr lang="en-US" sz="1656">
                  <a:solidFill>
                    <a:srgbClr val="445360"/>
                  </a:solidFill>
                  <a:latin typeface="Garet Light"/>
                </a:rPr>
                <a:t>2- Mobile Application</a:t>
              </a:r>
            </a:p>
            <a:p>
              <a:pPr algn="l">
                <a:lnSpc>
                  <a:spcPts val="1988"/>
                </a:lnSpc>
              </a:pPr>
              <a:r>
                <a:rPr lang="en-US" sz="1656">
                  <a:solidFill>
                    <a:srgbClr val="445360"/>
                  </a:solidFill>
                  <a:latin typeface="Garet Light"/>
                </a:rPr>
                <a:t>( Blood Bank )</a:t>
              </a:r>
            </a:p>
            <a:p>
              <a:pPr algn="l">
                <a:lnSpc>
                  <a:spcPts val="1246"/>
                </a:lnSpc>
              </a:pPr>
            </a:p>
          </p:txBody>
        </p:sp>
        <p:sp>
          <p:nvSpPr>
            <p:cNvPr name="TextBox 38" id="38"/>
            <p:cNvSpPr txBox="true"/>
            <p:nvPr/>
          </p:nvSpPr>
          <p:spPr>
            <a:xfrm rot="0">
              <a:off x="4398145" y="4535243"/>
              <a:ext cx="3289565" cy="1871756"/>
            </a:xfrm>
            <a:prstGeom prst="rect">
              <a:avLst/>
            </a:prstGeom>
          </p:spPr>
          <p:txBody>
            <a:bodyPr anchor="t" rtlCol="false" tIns="0" lIns="0" bIns="0" rIns="0">
              <a:spAutoFit/>
            </a:bodyPr>
            <a:lstStyle/>
            <a:p>
              <a:pPr algn="l">
                <a:lnSpc>
                  <a:spcPts val="1988"/>
                </a:lnSpc>
              </a:pPr>
            </a:p>
            <a:p>
              <a:pPr algn="l">
                <a:lnSpc>
                  <a:spcPts val="1988"/>
                </a:lnSpc>
              </a:pPr>
              <a:r>
                <a:rPr lang="en-US" sz="1656">
                  <a:solidFill>
                    <a:srgbClr val="445360"/>
                  </a:solidFill>
                  <a:latin typeface="Garet Light"/>
                </a:rPr>
                <a:t>1- Website </a:t>
              </a:r>
            </a:p>
            <a:p>
              <a:pPr algn="l">
                <a:lnSpc>
                  <a:spcPts val="1988"/>
                </a:lnSpc>
              </a:pPr>
              <a:r>
                <a:rPr lang="en-US" sz="1656">
                  <a:solidFill>
                    <a:srgbClr val="445360"/>
                  </a:solidFill>
                  <a:latin typeface="Garet Light"/>
                </a:rPr>
                <a:t>2- mobile app</a:t>
              </a:r>
            </a:p>
            <a:p>
              <a:pPr algn="l">
                <a:lnSpc>
                  <a:spcPts val="1988"/>
                </a:lnSpc>
              </a:pPr>
              <a:r>
                <a:rPr lang="en-US" sz="1656">
                  <a:solidFill>
                    <a:srgbClr val="445360"/>
                  </a:solidFill>
                  <a:latin typeface="Garet Light"/>
                </a:rPr>
                <a:t>3- Donors</a:t>
              </a:r>
            </a:p>
            <a:p>
              <a:pPr algn="l">
                <a:lnSpc>
                  <a:spcPts val="1988"/>
                </a:lnSpc>
              </a:pPr>
              <a:r>
                <a:rPr lang="en-US" sz="1656">
                  <a:solidFill>
                    <a:srgbClr val="445360"/>
                  </a:solidFill>
                  <a:latin typeface="Garet Light"/>
                </a:rPr>
                <a:t>4- Data Center</a:t>
              </a:r>
            </a:p>
            <a:p>
              <a:pPr algn="l">
                <a:lnSpc>
                  <a:spcPts val="1140"/>
                </a:lnSpc>
              </a:pPr>
            </a:p>
          </p:txBody>
        </p:sp>
        <p:sp>
          <p:nvSpPr>
            <p:cNvPr name="TextBox 39" id="39"/>
            <p:cNvSpPr txBox="true"/>
            <p:nvPr/>
          </p:nvSpPr>
          <p:spPr>
            <a:xfrm rot="0">
              <a:off x="12707570" y="1043332"/>
              <a:ext cx="3572139" cy="2689949"/>
            </a:xfrm>
            <a:prstGeom prst="rect">
              <a:avLst/>
            </a:prstGeom>
          </p:spPr>
          <p:txBody>
            <a:bodyPr anchor="t" rtlCol="false" tIns="0" lIns="0" bIns="0" rIns="0">
              <a:spAutoFit/>
            </a:bodyPr>
            <a:lstStyle/>
            <a:p>
              <a:pPr algn="l">
                <a:lnSpc>
                  <a:spcPts val="1988"/>
                </a:lnSpc>
              </a:pPr>
              <a:r>
                <a:rPr lang="en-US" sz="1656">
                  <a:solidFill>
                    <a:srgbClr val="445360"/>
                  </a:solidFill>
                  <a:latin typeface="Garet Light"/>
                </a:rPr>
                <a:t>1- High automated</a:t>
              </a:r>
            </a:p>
            <a:p>
              <a:pPr algn="l">
                <a:lnSpc>
                  <a:spcPts val="1988"/>
                </a:lnSpc>
              </a:pPr>
              <a:r>
                <a:rPr lang="en-US" sz="1656">
                  <a:solidFill>
                    <a:srgbClr val="445360"/>
                  </a:solidFill>
                  <a:latin typeface="Garet Light"/>
                </a:rPr>
                <a:t>2- High degree of privacy</a:t>
              </a:r>
            </a:p>
            <a:p>
              <a:pPr algn="l">
                <a:lnSpc>
                  <a:spcPts val="1988"/>
                </a:lnSpc>
              </a:pPr>
              <a:r>
                <a:rPr lang="en-US" sz="1656">
                  <a:solidFill>
                    <a:srgbClr val="445360"/>
                  </a:solidFill>
                  <a:latin typeface="Garet Light"/>
                </a:rPr>
                <a:t>3- Granting privileges to donor</a:t>
              </a:r>
            </a:p>
            <a:p>
              <a:pPr algn="l">
                <a:lnSpc>
                  <a:spcPts val="1988"/>
                </a:lnSpc>
              </a:pPr>
              <a:r>
                <a:rPr lang="en-US" sz="1656">
                  <a:solidFill>
                    <a:srgbClr val="445360"/>
                  </a:solidFill>
                  <a:latin typeface="Garet Light"/>
                </a:rPr>
                <a:t>4-Providing Blood Continously</a:t>
              </a:r>
            </a:p>
            <a:p>
              <a:pPr algn="l">
                <a:lnSpc>
                  <a:spcPts val="1988"/>
                </a:lnSpc>
              </a:pPr>
            </a:p>
          </p:txBody>
        </p:sp>
        <p:sp>
          <p:nvSpPr>
            <p:cNvPr name="TextBox 40" id="40"/>
            <p:cNvSpPr txBox="true"/>
            <p:nvPr/>
          </p:nvSpPr>
          <p:spPr>
            <a:xfrm rot="0">
              <a:off x="4378605" y="661095"/>
              <a:ext cx="3243680" cy="3138273"/>
            </a:xfrm>
            <a:prstGeom prst="rect">
              <a:avLst/>
            </a:prstGeom>
          </p:spPr>
          <p:txBody>
            <a:bodyPr anchor="t" rtlCol="false" tIns="0" lIns="0" bIns="0" rIns="0">
              <a:spAutoFit/>
            </a:bodyPr>
            <a:lstStyle/>
            <a:p>
              <a:pPr algn="l">
                <a:lnSpc>
                  <a:spcPts val="1882"/>
                </a:lnSpc>
              </a:pPr>
              <a:r>
                <a:rPr lang="en-US" sz="1568">
                  <a:solidFill>
                    <a:srgbClr val="445360"/>
                  </a:solidFill>
                  <a:latin typeface="Garet Light"/>
                </a:rPr>
                <a:t> </a:t>
              </a:r>
            </a:p>
            <a:p>
              <a:pPr algn="l">
                <a:lnSpc>
                  <a:spcPts val="1882"/>
                </a:lnSpc>
              </a:pPr>
              <a:r>
                <a:rPr lang="en-US" sz="1568">
                  <a:solidFill>
                    <a:srgbClr val="445360"/>
                  </a:solidFill>
                  <a:latin typeface="Garet Light"/>
                </a:rPr>
                <a:t>1-Find out the nearest hospital or blood bank</a:t>
              </a:r>
            </a:p>
            <a:p>
              <a:pPr algn="l">
                <a:lnSpc>
                  <a:spcPts val="1882"/>
                </a:lnSpc>
              </a:pPr>
              <a:r>
                <a:rPr lang="en-US" sz="1568">
                  <a:solidFill>
                    <a:srgbClr val="445360"/>
                  </a:solidFill>
                  <a:latin typeface="Garet Light"/>
                </a:rPr>
                <a:t>2- grants and privileges for donors</a:t>
              </a:r>
            </a:p>
            <a:p>
              <a:pPr algn="l">
                <a:lnSpc>
                  <a:spcPts val="1882"/>
                </a:lnSpc>
              </a:pPr>
              <a:r>
                <a:rPr lang="en-US" sz="1568">
                  <a:solidFill>
                    <a:srgbClr val="445360"/>
                  </a:solidFill>
                  <a:latin typeface="Garet Light"/>
                </a:rPr>
                <a:t>3- obtaining the specified blood type and quantity</a:t>
              </a:r>
            </a:p>
            <a:p>
              <a:pPr algn="l">
                <a:lnSpc>
                  <a:spcPts val="1882"/>
                </a:lnSpc>
              </a:pPr>
              <a:r>
                <a:rPr lang="en-US" sz="1568">
                  <a:solidFill>
                    <a:srgbClr val="445360"/>
                  </a:solidFill>
                  <a:latin typeface="Garet Light"/>
                </a:rPr>
                <a:t>4-blood donation </a:t>
              </a:r>
            </a:p>
            <a:p>
              <a:pPr algn="l">
                <a:lnSpc>
                  <a:spcPts val="1882"/>
                </a:lnSpc>
              </a:pPr>
            </a:p>
          </p:txBody>
        </p:sp>
        <p:sp>
          <p:nvSpPr>
            <p:cNvPr name="TextBox 41" id="41"/>
            <p:cNvSpPr txBox="true"/>
            <p:nvPr/>
          </p:nvSpPr>
          <p:spPr>
            <a:xfrm rot="0">
              <a:off x="258018" y="7639095"/>
              <a:ext cx="6090893" cy="1008731"/>
            </a:xfrm>
            <a:prstGeom prst="rect">
              <a:avLst/>
            </a:prstGeom>
          </p:spPr>
          <p:txBody>
            <a:bodyPr anchor="t" rtlCol="false" tIns="0" lIns="0" bIns="0" rIns="0">
              <a:spAutoFit/>
            </a:bodyPr>
            <a:lstStyle/>
            <a:p>
              <a:pPr algn="l">
                <a:lnSpc>
                  <a:spcPts val="1988"/>
                </a:lnSpc>
              </a:pPr>
              <a:r>
                <a:rPr lang="en-US" sz="1656">
                  <a:solidFill>
                    <a:srgbClr val="445360"/>
                  </a:solidFill>
                  <a:latin typeface="Garet Light"/>
                </a:rPr>
                <a:t>1-  Marketing Cost</a:t>
              </a:r>
            </a:p>
            <a:p>
              <a:pPr algn="l">
                <a:lnSpc>
                  <a:spcPts val="1988"/>
                </a:lnSpc>
              </a:pPr>
              <a:r>
                <a:rPr lang="en-US" sz="1656">
                  <a:solidFill>
                    <a:srgbClr val="445360"/>
                  </a:solidFill>
                  <a:latin typeface="Garet Light"/>
                </a:rPr>
                <a:t>2- Servers Cost</a:t>
              </a:r>
            </a:p>
            <a:p>
              <a:pPr algn="l">
                <a:lnSpc>
                  <a:spcPts val="1988"/>
                </a:lnSpc>
              </a:pPr>
              <a:r>
                <a:rPr lang="en-US" sz="1656">
                  <a:solidFill>
                    <a:srgbClr val="445360"/>
                  </a:solidFill>
                  <a:latin typeface="Garet Light"/>
                </a:rPr>
                <a:t>2- Collect Data </a:t>
              </a:r>
            </a:p>
          </p:txBody>
        </p:sp>
        <p:sp>
          <p:nvSpPr>
            <p:cNvPr name="TextBox 42" id="42"/>
            <p:cNvSpPr txBox="true"/>
            <p:nvPr/>
          </p:nvSpPr>
          <p:spPr>
            <a:xfrm rot="0">
              <a:off x="10736182" y="7639095"/>
              <a:ext cx="6090893" cy="2017461"/>
            </a:xfrm>
            <a:prstGeom prst="rect">
              <a:avLst/>
            </a:prstGeom>
          </p:spPr>
          <p:txBody>
            <a:bodyPr anchor="t" rtlCol="false" tIns="0" lIns="0" bIns="0" rIns="0">
              <a:spAutoFit/>
            </a:bodyPr>
            <a:lstStyle/>
            <a:p>
              <a:pPr algn="l">
                <a:lnSpc>
                  <a:spcPts val="1988"/>
                </a:lnSpc>
              </a:pPr>
              <a:r>
                <a:rPr lang="en-US" sz="1656">
                  <a:solidFill>
                    <a:srgbClr val="445360"/>
                  </a:solidFill>
                  <a:latin typeface="Garet Light"/>
                </a:rPr>
                <a:t>1-Partnership with hospitals and institutes</a:t>
              </a:r>
            </a:p>
            <a:p>
              <a:pPr algn="l">
                <a:lnSpc>
                  <a:spcPts val="1988"/>
                </a:lnSpc>
              </a:pPr>
              <a:r>
                <a:rPr lang="en-US" sz="1656">
                  <a:solidFill>
                    <a:srgbClr val="445360"/>
                  </a:solidFill>
                  <a:latin typeface="Garet Light"/>
                </a:rPr>
                <a:t>2- Partnership with private medical centers</a:t>
              </a:r>
            </a:p>
            <a:p>
              <a:pPr algn="l">
                <a:lnSpc>
                  <a:spcPts val="1988"/>
                </a:lnSpc>
              </a:pPr>
            </a:p>
            <a:p>
              <a:pPr algn="l">
                <a:lnSpc>
                  <a:spcPts val="1988"/>
                </a:lnSpc>
              </a:pPr>
            </a:p>
          </p:txBody>
        </p:sp>
      </p:grpSp>
      <p:sp>
        <p:nvSpPr>
          <p:cNvPr name="Freeform 43" id="43"/>
          <p:cNvSpPr/>
          <p:nvPr/>
        </p:nvSpPr>
        <p:spPr>
          <a:xfrm flipH="false" flipV="false" rot="0">
            <a:off x="15329709" y="7817316"/>
            <a:ext cx="2483052" cy="2231643"/>
          </a:xfrm>
          <a:custGeom>
            <a:avLst/>
            <a:gdLst/>
            <a:ahLst/>
            <a:cxnLst/>
            <a:rect r="r" b="b" t="t" l="l"/>
            <a:pathLst>
              <a:path h="2231643" w="2483052">
                <a:moveTo>
                  <a:pt x="0" y="0"/>
                </a:moveTo>
                <a:lnTo>
                  <a:pt x="2483052" y="0"/>
                </a:lnTo>
                <a:lnTo>
                  <a:pt x="2483052" y="2231643"/>
                </a:lnTo>
                <a:lnTo>
                  <a:pt x="0" y="2231643"/>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Tree>
  </p:cSld>
  <p:clrMapOvr>
    <a:masterClrMapping/>
  </p:clrMapOvr>
  <p:transition spd="fast">
    <p:fade/>
  </p:transition>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5202B">
                <a:alpha val="19500"/>
              </a:srgbClr>
            </a:gs>
            <a:gs pos="25000">
              <a:srgbClr val="FFFFFF">
                <a:alpha val="12000"/>
              </a:srgbClr>
            </a:gs>
            <a:gs pos="50000">
              <a:srgbClr val="CB3754">
                <a:alpha val="0"/>
              </a:srgbClr>
            </a:gs>
            <a:gs pos="75000">
              <a:srgbClr val="CB3754">
                <a:alpha val="0"/>
              </a:srgbClr>
            </a:gs>
            <a:gs pos="100000">
              <a:srgbClr val="CB3754">
                <a:alpha val="32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7861419" y="3409284"/>
            <a:ext cx="10074474" cy="6535815"/>
          </a:xfrm>
          <a:custGeom>
            <a:avLst/>
            <a:gdLst/>
            <a:ahLst/>
            <a:cxnLst/>
            <a:rect r="r" b="b" t="t" l="l"/>
            <a:pathLst>
              <a:path h="6535815" w="10074474">
                <a:moveTo>
                  <a:pt x="0" y="0"/>
                </a:moveTo>
                <a:lnTo>
                  <a:pt x="10074473" y="0"/>
                </a:lnTo>
                <a:lnTo>
                  <a:pt x="10074473" y="6535815"/>
                </a:lnTo>
                <a:lnTo>
                  <a:pt x="0" y="65358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247298"/>
            <a:ext cx="12554323" cy="2161986"/>
          </a:xfrm>
          <a:prstGeom prst="rect">
            <a:avLst/>
          </a:prstGeom>
        </p:spPr>
        <p:txBody>
          <a:bodyPr anchor="t" rtlCol="false" tIns="0" lIns="0" bIns="0" rIns="0">
            <a:spAutoFit/>
          </a:bodyPr>
          <a:lstStyle/>
          <a:p>
            <a:pPr algn="l">
              <a:lnSpc>
                <a:spcPts val="18088"/>
              </a:lnSpc>
              <a:spcBef>
                <a:spcPct val="0"/>
              </a:spcBef>
            </a:pPr>
            <a:r>
              <a:rPr lang="en-US" sz="11822">
                <a:solidFill>
                  <a:srgbClr val="5E0404"/>
                </a:solidFill>
                <a:latin typeface="Recoleta Bold"/>
              </a:rPr>
              <a:t>System</a:t>
            </a:r>
            <a:r>
              <a:rPr lang="en-US" sz="11822">
                <a:solidFill>
                  <a:srgbClr val="5E0404"/>
                </a:solidFill>
                <a:latin typeface="Recoleta Bold"/>
              </a:rPr>
              <a:t> Analysis </a:t>
            </a:r>
          </a:p>
        </p:txBody>
      </p:sp>
      <p:sp>
        <p:nvSpPr>
          <p:cNvPr name="TextBox 4" id="4"/>
          <p:cNvSpPr txBox="true"/>
          <p:nvPr/>
        </p:nvSpPr>
        <p:spPr>
          <a:xfrm rot="0">
            <a:off x="1028700" y="2766000"/>
            <a:ext cx="8671487" cy="4994303"/>
          </a:xfrm>
          <a:prstGeom prst="rect">
            <a:avLst/>
          </a:prstGeom>
        </p:spPr>
        <p:txBody>
          <a:bodyPr anchor="t" rtlCol="false" tIns="0" lIns="0" bIns="0" rIns="0">
            <a:spAutoFit/>
          </a:bodyPr>
          <a:lstStyle/>
          <a:p>
            <a:pPr algn="l">
              <a:lnSpc>
                <a:spcPts val="6620"/>
              </a:lnSpc>
            </a:pPr>
            <a:r>
              <a:rPr lang="en-US" sz="4729" spc="118">
                <a:solidFill>
                  <a:srgbClr val="450000"/>
                </a:solidFill>
                <a:latin typeface="Inter Bold"/>
              </a:rPr>
              <a:t> </a:t>
            </a:r>
          </a:p>
          <a:p>
            <a:pPr algn="l">
              <a:lnSpc>
                <a:spcPts val="6620"/>
              </a:lnSpc>
            </a:pPr>
          </a:p>
          <a:p>
            <a:pPr algn="l" marL="1020994" indent="-510497" lvl="1">
              <a:lnSpc>
                <a:spcPts val="6620"/>
              </a:lnSpc>
              <a:buFont typeface="Arial"/>
              <a:buChar char="•"/>
            </a:pPr>
            <a:r>
              <a:rPr lang="en-US" sz="4729" spc="118">
                <a:solidFill>
                  <a:srgbClr val="450000"/>
                </a:solidFill>
                <a:latin typeface="Inter Bold"/>
              </a:rPr>
              <a:t>Context Diagram</a:t>
            </a:r>
          </a:p>
          <a:p>
            <a:pPr algn="l" marL="1020994" indent="-510497" lvl="1">
              <a:lnSpc>
                <a:spcPts val="6620"/>
              </a:lnSpc>
              <a:buFont typeface="Arial"/>
              <a:buChar char="•"/>
            </a:pPr>
            <a:r>
              <a:rPr lang="en-US" sz="4729" spc="118">
                <a:solidFill>
                  <a:srgbClr val="450000"/>
                </a:solidFill>
                <a:latin typeface="Inter Bold"/>
              </a:rPr>
              <a:t>DFD </a:t>
            </a:r>
          </a:p>
          <a:p>
            <a:pPr algn="l" marL="1020994" indent="-510497" lvl="1">
              <a:lnSpc>
                <a:spcPts val="6620"/>
              </a:lnSpc>
              <a:buFont typeface="Arial"/>
              <a:buChar char="•"/>
            </a:pPr>
            <a:r>
              <a:rPr lang="en-US" sz="4729" spc="118">
                <a:solidFill>
                  <a:srgbClr val="450000"/>
                </a:solidFill>
                <a:latin typeface="Inter Bold"/>
              </a:rPr>
              <a:t>Use Case</a:t>
            </a:r>
          </a:p>
          <a:p>
            <a:pPr algn="l">
              <a:lnSpc>
                <a:spcPts val="6620"/>
              </a:lnSpc>
            </a:pPr>
          </a:p>
        </p:txBody>
      </p:sp>
    </p:spTree>
  </p:cSld>
  <p:clrMapOvr>
    <a:masterClrMapping/>
  </p:clrMapOvr>
  <p:transition spd="fast">
    <p:fade/>
  </p:transition>
</p:sld>
</file>

<file path=ppt/slides/slide2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5202B">
                <a:alpha val="19500"/>
              </a:srgbClr>
            </a:gs>
            <a:gs pos="25000">
              <a:srgbClr val="FFFFFF">
                <a:alpha val="12000"/>
              </a:srgbClr>
            </a:gs>
            <a:gs pos="50000">
              <a:srgbClr val="CB3754">
                <a:alpha val="0"/>
              </a:srgbClr>
            </a:gs>
            <a:gs pos="75000">
              <a:srgbClr val="CB3754">
                <a:alpha val="0"/>
              </a:srgbClr>
            </a:gs>
            <a:gs pos="100000">
              <a:srgbClr val="CB3754">
                <a:alpha val="32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3129211" y="1698455"/>
            <a:ext cx="12029578" cy="7396379"/>
          </a:xfrm>
          <a:custGeom>
            <a:avLst/>
            <a:gdLst/>
            <a:ahLst/>
            <a:cxnLst/>
            <a:rect r="r" b="b" t="t" l="l"/>
            <a:pathLst>
              <a:path h="7396379" w="12029578">
                <a:moveTo>
                  <a:pt x="0" y="0"/>
                </a:moveTo>
                <a:lnTo>
                  <a:pt x="12029578" y="0"/>
                </a:lnTo>
                <a:lnTo>
                  <a:pt x="12029578" y="7396379"/>
                </a:lnTo>
                <a:lnTo>
                  <a:pt x="0" y="7396379"/>
                </a:lnTo>
                <a:lnTo>
                  <a:pt x="0" y="0"/>
                </a:lnTo>
                <a:close/>
              </a:path>
            </a:pathLst>
          </a:custGeom>
          <a:blipFill>
            <a:blip r:embed="rId2"/>
            <a:stretch>
              <a:fillRect l="0" t="0" r="0" b="-21914"/>
            </a:stretch>
          </a:blipFill>
        </p:spPr>
      </p:sp>
      <p:sp>
        <p:nvSpPr>
          <p:cNvPr name="Freeform 3" id="3"/>
          <p:cNvSpPr/>
          <p:nvPr/>
        </p:nvSpPr>
        <p:spPr>
          <a:xfrm flipH="false" flipV="false" rot="0">
            <a:off x="14416797" y="6841966"/>
            <a:ext cx="2842503" cy="2554700"/>
          </a:xfrm>
          <a:custGeom>
            <a:avLst/>
            <a:gdLst/>
            <a:ahLst/>
            <a:cxnLst/>
            <a:rect r="r" b="b" t="t" l="l"/>
            <a:pathLst>
              <a:path h="2554700" w="2842503">
                <a:moveTo>
                  <a:pt x="0" y="0"/>
                </a:moveTo>
                <a:lnTo>
                  <a:pt x="2842503" y="0"/>
                </a:lnTo>
                <a:lnTo>
                  <a:pt x="2842503" y="2554699"/>
                </a:lnTo>
                <a:lnTo>
                  <a:pt x="0" y="25546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885825"/>
            <a:ext cx="6505016" cy="1194144"/>
          </a:xfrm>
          <a:prstGeom prst="rect">
            <a:avLst/>
          </a:prstGeom>
        </p:spPr>
        <p:txBody>
          <a:bodyPr anchor="t" rtlCol="false" tIns="0" lIns="0" bIns="0" rIns="0">
            <a:spAutoFit/>
          </a:bodyPr>
          <a:lstStyle/>
          <a:p>
            <a:pPr algn="l">
              <a:lnSpc>
                <a:spcPts val="9715"/>
              </a:lnSpc>
              <a:spcBef>
                <a:spcPct val="0"/>
              </a:spcBef>
            </a:pPr>
            <a:r>
              <a:rPr lang="en-US" sz="6939">
                <a:solidFill>
                  <a:srgbClr val="63100F"/>
                </a:solidFill>
                <a:latin typeface="Bobby Jones"/>
              </a:rPr>
              <a:t>CONTEXT DIAGRAM</a:t>
            </a:r>
          </a:p>
        </p:txBody>
      </p:sp>
    </p:spTree>
  </p:cSld>
  <p:clrMapOvr>
    <a:masterClrMapping/>
  </p:clrMapOvr>
  <p:transition spd="fast">
    <p:fade/>
  </p:transition>
</p:sld>
</file>

<file path=ppt/slides/slide2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5202B">
                <a:alpha val="19500"/>
              </a:srgbClr>
            </a:gs>
            <a:gs pos="25000">
              <a:srgbClr val="FFFFFF">
                <a:alpha val="12000"/>
              </a:srgbClr>
            </a:gs>
            <a:gs pos="50000">
              <a:srgbClr val="CB3754">
                <a:alpha val="0"/>
              </a:srgbClr>
            </a:gs>
            <a:gs pos="75000">
              <a:srgbClr val="CB3754">
                <a:alpha val="0"/>
              </a:srgbClr>
            </a:gs>
            <a:gs pos="100000">
              <a:srgbClr val="CB3754">
                <a:alpha val="32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3850797" y="1331431"/>
            <a:ext cx="10586406" cy="7926869"/>
          </a:xfrm>
          <a:custGeom>
            <a:avLst/>
            <a:gdLst/>
            <a:ahLst/>
            <a:cxnLst/>
            <a:rect r="r" b="b" t="t" l="l"/>
            <a:pathLst>
              <a:path h="7926869" w="10586406">
                <a:moveTo>
                  <a:pt x="0" y="0"/>
                </a:moveTo>
                <a:lnTo>
                  <a:pt x="10586406" y="0"/>
                </a:lnTo>
                <a:lnTo>
                  <a:pt x="10586406" y="7926869"/>
                </a:lnTo>
                <a:lnTo>
                  <a:pt x="0" y="7926869"/>
                </a:lnTo>
                <a:lnTo>
                  <a:pt x="0" y="0"/>
                </a:lnTo>
                <a:close/>
              </a:path>
            </a:pathLst>
          </a:custGeom>
          <a:blipFill>
            <a:blip r:embed="rId2"/>
            <a:stretch>
              <a:fillRect l="0" t="0" r="0" b="0"/>
            </a:stretch>
          </a:blipFill>
        </p:spPr>
      </p:sp>
      <p:sp>
        <p:nvSpPr>
          <p:cNvPr name="Freeform 3" id="3"/>
          <p:cNvSpPr/>
          <p:nvPr/>
        </p:nvSpPr>
        <p:spPr>
          <a:xfrm flipH="false" flipV="false" rot="0">
            <a:off x="14166415" y="6478570"/>
            <a:ext cx="3092885" cy="2779730"/>
          </a:xfrm>
          <a:custGeom>
            <a:avLst/>
            <a:gdLst/>
            <a:ahLst/>
            <a:cxnLst/>
            <a:rect r="r" b="b" t="t" l="l"/>
            <a:pathLst>
              <a:path h="2779730" w="3092885">
                <a:moveTo>
                  <a:pt x="0" y="0"/>
                </a:moveTo>
                <a:lnTo>
                  <a:pt x="3092885" y="0"/>
                </a:lnTo>
                <a:lnTo>
                  <a:pt x="3092885" y="2779730"/>
                </a:lnTo>
                <a:lnTo>
                  <a:pt x="0" y="27797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186832" y="857250"/>
            <a:ext cx="4650590" cy="1326735"/>
          </a:xfrm>
          <a:prstGeom prst="rect">
            <a:avLst/>
          </a:prstGeom>
        </p:spPr>
        <p:txBody>
          <a:bodyPr anchor="t" rtlCol="false" tIns="0" lIns="0" bIns="0" rIns="0">
            <a:spAutoFit/>
          </a:bodyPr>
          <a:lstStyle/>
          <a:p>
            <a:pPr algn="l">
              <a:lnSpc>
                <a:spcPts val="10677"/>
              </a:lnSpc>
              <a:spcBef>
                <a:spcPct val="0"/>
              </a:spcBef>
            </a:pPr>
            <a:r>
              <a:rPr lang="en-US" sz="7626">
                <a:solidFill>
                  <a:srgbClr val="63100F"/>
                </a:solidFill>
                <a:latin typeface="Bobby Jones"/>
              </a:rPr>
              <a:t>DFD LEVEL 1</a:t>
            </a:r>
          </a:p>
        </p:txBody>
      </p:sp>
    </p:spTree>
  </p:cSld>
  <p:clrMapOvr>
    <a:masterClrMapping/>
  </p:clrMapOvr>
  <p:transition spd="fast">
    <p:fade/>
  </p:transition>
</p:sld>
</file>

<file path=ppt/slides/slide2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5202B">
                <a:alpha val="19500"/>
              </a:srgbClr>
            </a:gs>
            <a:gs pos="25000">
              <a:srgbClr val="FFFFFF">
                <a:alpha val="12000"/>
              </a:srgbClr>
            </a:gs>
            <a:gs pos="50000">
              <a:srgbClr val="CB3754">
                <a:alpha val="0"/>
              </a:srgbClr>
            </a:gs>
            <a:gs pos="75000">
              <a:srgbClr val="CB3754">
                <a:alpha val="0"/>
              </a:srgbClr>
            </a:gs>
            <a:gs pos="100000">
              <a:srgbClr val="CB3754">
                <a:alpha val="32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3520269" y="1028700"/>
            <a:ext cx="11247462" cy="8432483"/>
          </a:xfrm>
          <a:custGeom>
            <a:avLst/>
            <a:gdLst/>
            <a:ahLst/>
            <a:cxnLst/>
            <a:rect r="r" b="b" t="t" l="l"/>
            <a:pathLst>
              <a:path h="8432483" w="11247462">
                <a:moveTo>
                  <a:pt x="0" y="0"/>
                </a:moveTo>
                <a:lnTo>
                  <a:pt x="11247462" y="0"/>
                </a:lnTo>
                <a:lnTo>
                  <a:pt x="11247462" y="8432483"/>
                </a:lnTo>
                <a:lnTo>
                  <a:pt x="0" y="8432483"/>
                </a:lnTo>
                <a:lnTo>
                  <a:pt x="0" y="0"/>
                </a:lnTo>
                <a:close/>
              </a:path>
            </a:pathLst>
          </a:custGeom>
          <a:blipFill>
            <a:blip r:embed="rId2"/>
            <a:stretch>
              <a:fillRect l="0" t="0" r="0" b="0"/>
            </a:stretch>
          </a:blipFill>
        </p:spPr>
      </p:sp>
      <p:sp>
        <p:nvSpPr>
          <p:cNvPr name="Freeform 3" id="3"/>
          <p:cNvSpPr/>
          <p:nvPr/>
        </p:nvSpPr>
        <p:spPr>
          <a:xfrm flipH="false" flipV="false" rot="0">
            <a:off x="14166415" y="6478570"/>
            <a:ext cx="3092885" cy="2779730"/>
          </a:xfrm>
          <a:custGeom>
            <a:avLst/>
            <a:gdLst/>
            <a:ahLst/>
            <a:cxnLst/>
            <a:rect r="r" b="b" t="t" l="l"/>
            <a:pathLst>
              <a:path h="2779730" w="3092885">
                <a:moveTo>
                  <a:pt x="0" y="0"/>
                </a:moveTo>
                <a:lnTo>
                  <a:pt x="3092885" y="0"/>
                </a:lnTo>
                <a:lnTo>
                  <a:pt x="3092885" y="2779730"/>
                </a:lnTo>
                <a:lnTo>
                  <a:pt x="0" y="27797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186832" y="857250"/>
            <a:ext cx="5041441" cy="1423829"/>
          </a:xfrm>
          <a:prstGeom prst="rect">
            <a:avLst/>
          </a:prstGeom>
        </p:spPr>
        <p:txBody>
          <a:bodyPr anchor="t" rtlCol="false" tIns="0" lIns="0" bIns="0" rIns="0">
            <a:spAutoFit/>
          </a:bodyPr>
          <a:lstStyle/>
          <a:p>
            <a:pPr algn="l">
              <a:lnSpc>
                <a:spcPts val="11574"/>
              </a:lnSpc>
              <a:spcBef>
                <a:spcPct val="0"/>
              </a:spcBef>
            </a:pPr>
            <a:r>
              <a:rPr lang="en-US" sz="8267">
                <a:solidFill>
                  <a:srgbClr val="63100F"/>
                </a:solidFill>
                <a:latin typeface="Bobby Jones"/>
              </a:rPr>
              <a:t>USE CASE</a:t>
            </a:r>
          </a:p>
        </p:txBody>
      </p:sp>
    </p:spTree>
  </p:cSld>
  <p:clrMapOvr>
    <a:masterClrMapping/>
  </p:clrMapOvr>
  <p:transition spd="fast">
    <p:fade/>
  </p:transition>
</p:sld>
</file>

<file path=ppt/slides/slide2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5202B">
                <a:alpha val="19500"/>
              </a:srgbClr>
            </a:gs>
            <a:gs pos="25000">
              <a:srgbClr val="FFFFFF">
                <a:alpha val="12000"/>
              </a:srgbClr>
            </a:gs>
            <a:gs pos="50000">
              <a:srgbClr val="CB3754">
                <a:alpha val="0"/>
              </a:srgbClr>
            </a:gs>
            <a:gs pos="75000">
              <a:srgbClr val="CB3754">
                <a:alpha val="0"/>
              </a:srgbClr>
            </a:gs>
            <a:gs pos="100000">
              <a:srgbClr val="CB3754">
                <a:alpha val="32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7861419" y="3409284"/>
            <a:ext cx="10074474" cy="6535815"/>
          </a:xfrm>
          <a:custGeom>
            <a:avLst/>
            <a:gdLst/>
            <a:ahLst/>
            <a:cxnLst/>
            <a:rect r="r" b="b" t="t" l="l"/>
            <a:pathLst>
              <a:path h="6535815" w="10074474">
                <a:moveTo>
                  <a:pt x="0" y="0"/>
                </a:moveTo>
                <a:lnTo>
                  <a:pt x="10074473" y="0"/>
                </a:lnTo>
                <a:lnTo>
                  <a:pt x="10074473" y="6535815"/>
                </a:lnTo>
                <a:lnTo>
                  <a:pt x="0" y="65358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247298"/>
            <a:ext cx="10975438" cy="2161986"/>
          </a:xfrm>
          <a:prstGeom prst="rect">
            <a:avLst/>
          </a:prstGeom>
        </p:spPr>
        <p:txBody>
          <a:bodyPr anchor="t" rtlCol="false" tIns="0" lIns="0" bIns="0" rIns="0">
            <a:spAutoFit/>
          </a:bodyPr>
          <a:lstStyle/>
          <a:p>
            <a:pPr algn="l">
              <a:lnSpc>
                <a:spcPts val="18088"/>
              </a:lnSpc>
              <a:spcBef>
                <a:spcPct val="0"/>
              </a:spcBef>
            </a:pPr>
            <a:r>
              <a:rPr lang="en-US" sz="11822">
                <a:solidFill>
                  <a:srgbClr val="5E0404"/>
                </a:solidFill>
                <a:latin typeface="Recoleta Bold"/>
              </a:rPr>
              <a:t>Design System</a:t>
            </a:r>
            <a:r>
              <a:rPr lang="en-US" sz="11822">
                <a:solidFill>
                  <a:srgbClr val="5E0404"/>
                </a:solidFill>
                <a:latin typeface="Recoleta Bold"/>
              </a:rPr>
              <a:t> </a:t>
            </a:r>
          </a:p>
        </p:txBody>
      </p:sp>
      <p:sp>
        <p:nvSpPr>
          <p:cNvPr name="TextBox 4" id="4"/>
          <p:cNvSpPr txBox="true"/>
          <p:nvPr/>
        </p:nvSpPr>
        <p:spPr>
          <a:xfrm rot="0">
            <a:off x="159969" y="4146550"/>
            <a:ext cx="7701449" cy="2870201"/>
          </a:xfrm>
          <a:prstGeom prst="rect">
            <a:avLst/>
          </a:prstGeom>
        </p:spPr>
        <p:txBody>
          <a:bodyPr anchor="t" rtlCol="false" tIns="0" lIns="0" bIns="0" rIns="0">
            <a:spAutoFit/>
          </a:bodyPr>
          <a:lstStyle/>
          <a:p>
            <a:pPr algn="l" marL="1187443" indent="-593721" lvl="1">
              <a:lnSpc>
                <a:spcPts val="7699"/>
              </a:lnSpc>
              <a:buFont typeface="Arial"/>
              <a:buChar char="•"/>
            </a:pPr>
            <a:r>
              <a:rPr lang="en-US" sz="5499" spc="137">
                <a:solidFill>
                  <a:srgbClr val="450000"/>
                </a:solidFill>
                <a:latin typeface="Inter Bold"/>
              </a:rPr>
              <a:t>ERD</a:t>
            </a:r>
          </a:p>
          <a:p>
            <a:pPr algn="l" marL="1187443" indent="-593721" lvl="1">
              <a:lnSpc>
                <a:spcPts val="7699"/>
              </a:lnSpc>
              <a:buFont typeface="Arial"/>
              <a:buChar char="•"/>
            </a:pPr>
            <a:r>
              <a:rPr lang="en-US" sz="5499" spc="137">
                <a:solidFill>
                  <a:srgbClr val="450000"/>
                </a:solidFill>
                <a:latin typeface="Inter Bold"/>
              </a:rPr>
              <a:t>Brand Guidelines</a:t>
            </a:r>
          </a:p>
          <a:p>
            <a:pPr algn="l" marL="1187443" indent="-593721" lvl="1">
              <a:lnSpc>
                <a:spcPts val="7699"/>
              </a:lnSpc>
              <a:buFont typeface="Arial"/>
              <a:buChar char="•"/>
            </a:pPr>
            <a:r>
              <a:rPr lang="en-US" sz="5499" spc="137">
                <a:solidFill>
                  <a:srgbClr val="450000"/>
                </a:solidFill>
                <a:latin typeface="Inter Bold"/>
              </a:rPr>
              <a:t>UX/UI</a:t>
            </a:r>
          </a:p>
        </p:txBody>
      </p:sp>
    </p:spTree>
  </p:cSld>
  <p:clrMapOvr>
    <a:masterClrMapping/>
  </p:clrMapOvr>
  <p:transition spd="fast">
    <p:fade/>
  </p:transition>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10412" y="-473642"/>
            <a:ext cx="20776737" cy="13868472"/>
          </a:xfrm>
          <a:custGeom>
            <a:avLst/>
            <a:gdLst/>
            <a:ahLst/>
            <a:cxnLst/>
            <a:rect r="r" b="b" t="t" l="l"/>
            <a:pathLst>
              <a:path h="13868472" w="20776737">
                <a:moveTo>
                  <a:pt x="0" y="0"/>
                </a:moveTo>
                <a:lnTo>
                  <a:pt x="20776737" y="0"/>
                </a:lnTo>
                <a:lnTo>
                  <a:pt x="20776737" y="13868472"/>
                </a:lnTo>
                <a:lnTo>
                  <a:pt x="0" y="13868472"/>
                </a:lnTo>
                <a:lnTo>
                  <a:pt x="0" y="0"/>
                </a:lnTo>
                <a:close/>
              </a:path>
            </a:pathLst>
          </a:custGeom>
          <a:blipFill>
            <a:blip r:embed="rId2">
              <a:alphaModFix amt="28000"/>
            </a:blip>
            <a:stretch>
              <a:fillRect l="0" t="0" r="0" b="0"/>
            </a:stretch>
          </a:blipFill>
        </p:spPr>
      </p:sp>
      <p:sp>
        <p:nvSpPr>
          <p:cNvPr name="Freeform 3" id="3"/>
          <p:cNvSpPr/>
          <p:nvPr/>
        </p:nvSpPr>
        <p:spPr>
          <a:xfrm flipH="false" flipV="false" rot="0">
            <a:off x="2637358" y="850802"/>
            <a:ext cx="14133080" cy="9287285"/>
          </a:xfrm>
          <a:custGeom>
            <a:avLst/>
            <a:gdLst/>
            <a:ahLst/>
            <a:cxnLst/>
            <a:rect r="r" b="b" t="t" l="l"/>
            <a:pathLst>
              <a:path h="9287285" w="14133080">
                <a:moveTo>
                  <a:pt x="0" y="0"/>
                </a:moveTo>
                <a:lnTo>
                  <a:pt x="14133080" y="0"/>
                </a:lnTo>
                <a:lnTo>
                  <a:pt x="14133080" y="9287285"/>
                </a:lnTo>
                <a:lnTo>
                  <a:pt x="0" y="9287285"/>
                </a:lnTo>
                <a:lnTo>
                  <a:pt x="0" y="0"/>
                </a:lnTo>
                <a:close/>
              </a:path>
            </a:pathLst>
          </a:custGeom>
          <a:blipFill>
            <a:blip r:embed="rId3"/>
            <a:stretch>
              <a:fillRect l="0" t="0" r="0" b="-14132"/>
            </a:stretch>
          </a:blipFill>
        </p:spPr>
      </p:sp>
      <p:sp>
        <p:nvSpPr>
          <p:cNvPr name="TextBox 4" id="4"/>
          <p:cNvSpPr txBox="true"/>
          <p:nvPr/>
        </p:nvSpPr>
        <p:spPr>
          <a:xfrm rot="0">
            <a:off x="1349051" y="514385"/>
            <a:ext cx="5799782" cy="1640789"/>
          </a:xfrm>
          <a:prstGeom prst="rect">
            <a:avLst/>
          </a:prstGeom>
        </p:spPr>
        <p:txBody>
          <a:bodyPr anchor="t" rtlCol="false" tIns="0" lIns="0" bIns="0" rIns="0">
            <a:spAutoFit/>
          </a:bodyPr>
          <a:lstStyle/>
          <a:p>
            <a:pPr algn="l">
              <a:lnSpc>
                <a:spcPts val="13315"/>
              </a:lnSpc>
              <a:spcBef>
                <a:spcPct val="0"/>
              </a:spcBef>
            </a:pPr>
            <a:r>
              <a:rPr lang="en-US" sz="9510">
                <a:solidFill>
                  <a:srgbClr val="63100F"/>
                </a:solidFill>
                <a:latin typeface="Bobby Jones"/>
              </a:rPr>
              <a:t>ERD</a:t>
            </a:r>
          </a:p>
        </p:txBody>
      </p:sp>
    </p:spTree>
  </p:cSld>
  <p:clrMapOvr>
    <a:masterClrMapping/>
  </p:clrMapOvr>
  <p:transition spd="fast">
    <p:fade/>
  </p:transition>
</p:sld>
</file>

<file path=ppt/slides/slide2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5202B">
                <a:alpha val="19500"/>
              </a:srgbClr>
            </a:gs>
            <a:gs pos="25000">
              <a:srgbClr val="FFFFFF">
                <a:alpha val="12000"/>
              </a:srgbClr>
            </a:gs>
            <a:gs pos="50000">
              <a:srgbClr val="CB3754">
                <a:alpha val="0"/>
              </a:srgbClr>
            </a:gs>
            <a:gs pos="75000">
              <a:srgbClr val="CB3754">
                <a:alpha val="0"/>
              </a:srgbClr>
            </a:gs>
            <a:gs pos="100000">
              <a:srgbClr val="CB3754">
                <a:alpha val="32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397061" y="0"/>
            <a:ext cx="18685061" cy="12448922"/>
          </a:xfrm>
          <a:custGeom>
            <a:avLst/>
            <a:gdLst/>
            <a:ahLst/>
            <a:cxnLst/>
            <a:rect r="r" b="b" t="t" l="l"/>
            <a:pathLst>
              <a:path h="12448922" w="18685061">
                <a:moveTo>
                  <a:pt x="0" y="0"/>
                </a:moveTo>
                <a:lnTo>
                  <a:pt x="18685061" y="0"/>
                </a:lnTo>
                <a:lnTo>
                  <a:pt x="18685061" y="12448922"/>
                </a:lnTo>
                <a:lnTo>
                  <a:pt x="0" y="12448922"/>
                </a:lnTo>
                <a:lnTo>
                  <a:pt x="0" y="0"/>
                </a:lnTo>
                <a:close/>
              </a:path>
            </a:pathLst>
          </a:custGeom>
          <a:blipFill>
            <a:blip r:embed="rId2">
              <a:alphaModFix amt="37000"/>
            </a:blip>
            <a:stretch>
              <a:fillRect l="0" t="0" r="0" b="0"/>
            </a:stretch>
          </a:blipFill>
        </p:spPr>
      </p:sp>
      <p:sp>
        <p:nvSpPr>
          <p:cNvPr name="TextBox 3" id="3"/>
          <p:cNvSpPr txBox="true"/>
          <p:nvPr/>
        </p:nvSpPr>
        <p:spPr>
          <a:xfrm rot="0">
            <a:off x="1028700" y="3534360"/>
            <a:ext cx="11487993" cy="2865855"/>
          </a:xfrm>
          <a:prstGeom prst="rect">
            <a:avLst/>
          </a:prstGeom>
        </p:spPr>
        <p:txBody>
          <a:bodyPr anchor="t" rtlCol="false" tIns="0" lIns="0" bIns="0" rIns="0">
            <a:spAutoFit/>
          </a:bodyPr>
          <a:lstStyle/>
          <a:p>
            <a:pPr algn="just">
              <a:lnSpc>
                <a:spcPts val="23164"/>
              </a:lnSpc>
              <a:spcBef>
                <a:spcPct val="0"/>
              </a:spcBef>
            </a:pPr>
            <a:r>
              <a:rPr lang="en-US" sz="16546">
                <a:solidFill>
                  <a:srgbClr val="5E0404"/>
                </a:solidFill>
                <a:latin typeface="Bobby Jones"/>
              </a:rPr>
              <a:t>INTERFACE </a:t>
            </a:r>
          </a:p>
        </p:txBody>
      </p:sp>
      <p:grpSp>
        <p:nvGrpSpPr>
          <p:cNvPr name="Group 4" id="4"/>
          <p:cNvGrpSpPr/>
          <p:nvPr/>
        </p:nvGrpSpPr>
        <p:grpSpPr>
          <a:xfrm rot="0">
            <a:off x="1028700" y="1732750"/>
            <a:ext cx="1659745" cy="1687161"/>
            <a:chOff x="0" y="0"/>
            <a:chExt cx="2212993" cy="2249548"/>
          </a:xfrm>
        </p:grpSpPr>
        <p:sp>
          <p:nvSpPr>
            <p:cNvPr name="Freeform 5" id="5"/>
            <p:cNvSpPr/>
            <p:nvPr/>
          </p:nvSpPr>
          <p:spPr>
            <a:xfrm flipH="false" flipV="false" rot="0">
              <a:off x="0" y="0"/>
              <a:ext cx="2212993" cy="2249548"/>
            </a:xfrm>
            <a:custGeom>
              <a:avLst/>
              <a:gdLst/>
              <a:ahLst/>
              <a:cxnLst/>
              <a:rect r="r" b="b" t="t" l="l"/>
              <a:pathLst>
                <a:path h="2249548" w="2212993">
                  <a:moveTo>
                    <a:pt x="0" y="0"/>
                  </a:moveTo>
                  <a:lnTo>
                    <a:pt x="2212993" y="0"/>
                  </a:lnTo>
                  <a:lnTo>
                    <a:pt x="2212993" y="2249548"/>
                  </a:lnTo>
                  <a:lnTo>
                    <a:pt x="0" y="22495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621648" y="364940"/>
              <a:ext cx="1078965" cy="1519669"/>
            </a:xfrm>
            <a:custGeom>
              <a:avLst/>
              <a:gdLst/>
              <a:ahLst/>
              <a:cxnLst/>
              <a:rect r="r" b="b" t="t" l="l"/>
              <a:pathLst>
                <a:path h="1519669" w="1078965">
                  <a:moveTo>
                    <a:pt x="0" y="0"/>
                  </a:moveTo>
                  <a:lnTo>
                    <a:pt x="1078965" y="0"/>
                  </a:lnTo>
                  <a:lnTo>
                    <a:pt x="1078965" y="1519669"/>
                  </a:lnTo>
                  <a:lnTo>
                    <a:pt x="0" y="15196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Tree>
  </p:cSld>
  <p:clrMapOvr>
    <a:masterClrMapping/>
  </p:clrMapOvr>
  <p:transition spd="fast">
    <p:fade/>
  </p:transition>
</p:sld>
</file>

<file path=ppt/slides/slide2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5202B">
                <a:alpha val="19500"/>
              </a:srgbClr>
            </a:gs>
            <a:gs pos="25000">
              <a:srgbClr val="FFFFFF">
                <a:alpha val="12000"/>
              </a:srgbClr>
            </a:gs>
            <a:gs pos="50000">
              <a:srgbClr val="CB3754">
                <a:alpha val="0"/>
              </a:srgbClr>
            </a:gs>
            <a:gs pos="75000">
              <a:srgbClr val="CB3754">
                <a:alpha val="0"/>
              </a:srgbClr>
            </a:gs>
            <a:gs pos="100000">
              <a:srgbClr val="CB3754">
                <a:alpha val="32000"/>
              </a:srgbClr>
            </a:gs>
          </a:gsLst>
          <a:lin ang="2700000"/>
        </a:gra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14:trim st="0.0000" end="-9.3327"/>
                </p14:media>
              </p:ext>
            </p:extLst>
          </p:nvPr>
        </p:nvPicPr>
        <p:blipFill>
          <a:blip r:embed="rId2">
            <a:alphaModFix amt="17000"/>
          </a:blip>
          <a:srcRect l="0" t="0" r="0" b="0"/>
          <a:stretch>
            <a:fillRect/>
          </a:stretch>
        </p:blipFill>
        <p:spPr>
          <a:xfrm flipH="false" flipV="false" rot="0">
            <a:off x="-243303" y="-158127"/>
            <a:ext cx="18324784" cy="10445127"/>
          </a:xfrm>
          <a:prstGeom prst="rect">
            <a:avLst/>
          </a:prstGeom>
        </p:spPr>
      </p:pic>
      <p:sp>
        <p:nvSpPr>
          <p:cNvPr name="AutoShape 3" id="3"/>
          <p:cNvSpPr/>
          <p:nvPr/>
        </p:nvSpPr>
        <p:spPr>
          <a:xfrm flipV="true">
            <a:off x="1028700" y="4284089"/>
            <a:ext cx="0" cy="5571673"/>
          </a:xfrm>
          <a:prstGeom prst="line">
            <a:avLst/>
          </a:prstGeom>
          <a:ln cap="rnd" w="38100">
            <a:solidFill>
              <a:srgbClr val="450000"/>
            </a:solidFill>
            <a:prstDash val="solid"/>
            <a:headEnd type="none" len="sm" w="sm"/>
            <a:tailEnd type="none" len="sm" w="sm"/>
          </a:ln>
        </p:spPr>
      </p:sp>
      <p:sp>
        <p:nvSpPr>
          <p:cNvPr name="AutoShape 4" id="4"/>
          <p:cNvSpPr/>
          <p:nvPr/>
        </p:nvSpPr>
        <p:spPr>
          <a:xfrm flipH="true" flipV="true">
            <a:off x="17767746" y="977951"/>
            <a:ext cx="20296" cy="3237181"/>
          </a:xfrm>
          <a:prstGeom prst="line">
            <a:avLst/>
          </a:prstGeom>
          <a:ln cap="rnd" w="38100">
            <a:solidFill>
              <a:srgbClr val="450000"/>
            </a:solidFill>
            <a:prstDash val="solid"/>
            <a:headEnd type="none" len="sm" w="sm"/>
            <a:tailEnd type="none" len="sm" w="sm"/>
          </a:ln>
        </p:spPr>
      </p:sp>
      <p:sp>
        <p:nvSpPr>
          <p:cNvPr name="TextBox 5" id="5"/>
          <p:cNvSpPr txBox="true"/>
          <p:nvPr/>
        </p:nvSpPr>
        <p:spPr>
          <a:xfrm rot="0">
            <a:off x="1028700" y="853109"/>
            <a:ext cx="2179029" cy="2175987"/>
          </a:xfrm>
          <a:prstGeom prst="rect">
            <a:avLst/>
          </a:prstGeom>
        </p:spPr>
        <p:txBody>
          <a:bodyPr anchor="t" rtlCol="false" tIns="0" lIns="0" bIns="0" rIns="0">
            <a:spAutoFit/>
          </a:bodyPr>
          <a:lstStyle/>
          <a:p>
            <a:pPr algn="l">
              <a:lnSpc>
                <a:spcPts val="16124"/>
              </a:lnSpc>
            </a:pPr>
            <a:r>
              <a:rPr lang="en-US" sz="15654">
                <a:solidFill>
                  <a:srgbClr val="450000"/>
                </a:solidFill>
                <a:latin typeface="Bobby Jones"/>
              </a:rPr>
              <a:t>UI </a:t>
            </a:r>
          </a:p>
        </p:txBody>
      </p:sp>
      <p:sp>
        <p:nvSpPr>
          <p:cNvPr name="TextBox 6" id="6"/>
          <p:cNvSpPr txBox="true"/>
          <p:nvPr/>
        </p:nvSpPr>
        <p:spPr>
          <a:xfrm rot="0">
            <a:off x="2545917" y="2059648"/>
            <a:ext cx="3815352" cy="591654"/>
          </a:xfrm>
          <a:prstGeom prst="rect">
            <a:avLst/>
          </a:prstGeom>
        </p:spPr>
        <p:txBody>
          <a:bodyPr anchor="t" rtlCol="false" tIns="0" lIns="0" bIns="0" rIns="0">
            <a:spAutoFit/>
          </a:bodyPr>
          <a:lstStyle/>
          <a:p>
            <a:pPr algn="l">
              <a:lnSpc>
                <a:spcPts val="4385"/>
              </a:lnSpc>
            </a:pPr>
            <a:r>
              <a:rPr lang="en-US" sz="4257">
                <a:solidFill>
                  <a:srgbClr val="450000"/>
                </a:solidFill>
                <a:latin typeface="Bobby Jones"/>
              </a:rPr>
              <a:t>WEBSITE</a:t>
            </a:r>
          </a:p>
        </p:txBody>
      </p:sp>
      <p:sp>
        <p:nvSpPr>
          <p:cNvPr name="Freeform 7" id="7"/>
          <p:cNvSpPr/>
          <p:nvPr/>
        </p:nvSpPr>
        <p:spPr>
          <a:xfrm flipH="false" flipV="false" rot="0">
            <a:off x="6408158" y="3080770"/>
            <a:ext cx="9023387" cy="5796541"/>
          </a:xfrm>
          <a:custGeom>
            <a:avLst/>
            <a:gdLst/>
            <a:ahLst/>
            <a:cxnLst/>
            <a:rect r="r" b="b" t="t" l="l"/>
            <a:pathLst>
              <a:path h="5796541" w="9023387">
                <a:moveTo>
                  <a:pt x="0" y="0"/>
                </a:moveTo>
                <a:lnTo>
                  <a:pt x="9023387" y="0"/>
                </a:lnTo>
                <a:lnTo>
                  <a:pt x="9023387" y="5796540"/>
                </a:lnTo>
                <a:lnTo>
                  <a:pt x="0" y="5796540"/>
                </a:lnTo>
                <a:lnTo>
                  <a:pt x="0" y="0"/>
                </a:lnTo>
                <a:close/>
              </a:path>
            </a:pathLst>
          </a:custGeom>
          <a:blipFill>
            <a:blip r:embed="rId5"/>
            <a:stretch>
              <a:fillRect l="0" t="-6618" r="0" b="-34898"/>
            </a:stretch>
          </a:blipFill>
        </p:spPr>
      </p:sp>
      <p:sp>
        <p:nvSpPr>
          <p:cNvPr name="Freeform 8" id="8"/>
          <p:cNvSpPr/>
          <p:nvPr/>
        </p:nvSpPr>
        <p:spPr>
          <a:xfrm flipH="false" flipV="false" rot="0">
            <a:off x="5006922" y="2684008"/>
            <a:ext cx="11586925" cy="6590064"/>
          </a:xfrm>
          <a:custGeom>
            <a:avLst/>
            <a:gdLst/>
            <a:ahLst/>
            <a:cxnLst/>
            <a:rect r="r" b="b" t="t" l="l"/>
            <a:pathLst>
              <a:path h="6590064" w="11586925">
                <a:moveTo>
                  <a:pt x="0" y="0"/>
                </a:moveTo>
                <a:lnTo>
                  <a:pt x="11586925" y="0"/>
                </a:lnTo>
                <a:lnTo>
                  <a:pt x="11586925" y="6590064"/>
                </a:lnTo>
                <a:lnTo>
                  <a:pt x="0" y="6590064"/>
                </a:lnTo>
                <a:lnTo>
                  <a:pt x="0" y="0"/>
                </a:lnTo>
                <a:close/>
              </a:path>
            </a:pathLst>
          </a:custGeom>
          <a:blipFill>
            <a:blip r:embed="rId6"/>
            <a:stretch>
              <a:fillRect l="0" t="0" r="0" b="0"/>
            </a:stretch>
          </a:blipFill>
        </p:spPr>
      </p:sp>
    </p:spTree>
  </p:cSld>
  <p:clrMapOvr>
    <a:masterClrMapping/>
  </p:clrMapOvr>
  <p:transition spd="fast">
    <p:fade/>
  </p:transition>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44369" y="-1022632"/>
            <a:ext cx="20776737" cy="13868472"/>
          </a:xfrm>
          <a:custGeom>
            <a:avLst/>
            <a:gdLst/>
            <a:ahLst/>
            <a:cxnLst/>
            <a:rect r="r" b="b" t="t" l="l"/>
            <a:pathLst>
              <a:path h="13868472" w="20776737">
                <a:moveTo>
                  <a:pt x="0" y="0"/>
                </a:moveTo>
                <a:lnTo>
                  <a:pt x="20776738" y="0"/>
                </a:lnTo>
                <a:lnTo>
                  <a:pt x="20776738" y="13868473"/>
                </a:lnTo>
                <a:lnTo>
                  <a:pt x="0" y="13868473"/>
                </a:lnTo>
                <a:lnTo>
                  <a:pt x="0" y="0"/>
                </a:lnTo>
                <a:close/>
              </a:path>
            </a:pathLst>
          </a:custGeom>
          <a:blipFill>
            <a:blip r:embed="rId2">
              <a:alphaModFix amt="28000"/>
            </a:blip>
            <a:stretch>
              <a:fillRect l="0" t="0" r="0" b="0"/>
            </a:stretch>
          </a:blipFill>
        </p:spPr>
      </p:sp>
      <p:sp>
        <p:nvSpPr>
          <p:cNvPr name="TextBox 3" id="3"/>
          <p:cNvSpPr txBox="true"/>
          <p:nvPr/>
        </p:nvSpPr>
        <p:spPr>
          <a:xfrm rot="0">
            <a:off x="2263558" y="3867912"/>
            <a:ext cx="7238028" cy="2376678"/>
          </a:xfrm>
          <a:prstGeom prst="rect">
            <a:avLst/>
          </a:prstGeom>
        </p:spPr>
        <p:txBody>
          <a:bodyPr anchor="t" rtlCol="false" tIns="0" lIns="0" bIns="0" rIns="0">
            <a:spAutoFit/>
          </a:bodyPr>
          <a:lstStyle/>
          <a:p>
            <a:pPr algn="l" marL="906780" indent="-453390" lvl="1">
              <a:lnSpc>
                <a:spcPts val="6426"/>
              </a:lnSpc>
              <a:buFont typeface="Arial"/>
              <a:buChar char="•"/>
            </a:pPr>
            <a:r>
              <a:rPr lang="en-US" sz="4200">
                <a:solidFill>
                  <a:srgbClr val="A61B29"/>
                </a:solidFill>
                <a:latin typeface="Recoleta Bold"/>
              </a:rPr>
              <a:t>Mohamed Emad Daleb</a:t>
            </a:r>
          </a:p>
          <a:p>
            <a:pPr algn="l" marL="906780" indent="-453390" lvl="1">
              <a:lnSpc>
                <a:spcPts val="6426"/>
              </a:lnSpc>
              <a:buFont typeface="Arial"/>
              <a:buChar char="•"/>
            </a:pPr>
            <a:r>
              <a:rPr lang="en-US" sz="4200">
                <a:solidFill>
                  <a:srgbClr val="A61B29"/>
                </a:solidFill>
                <a:latin typeface="Recoleta Bold"/>
              </a:rPr>
              <a:t>Youssef Abdallah Kamal</a:t>
            </a:r>
          </a:p>
          <a:p>
            <a:pPr algn="l" marL="906780" indent="-453390" lvl="1">
              <a:lnSpc>
                <a:spcPts val="6426"/>
              </a:lnSpc>
              <a:buFont typeface="Arial"/>
              <a:buChar char="•"/>
            </a:pPr>
            <a:r>
              <a:rPr lang="en-US" sz="4200">
                <a:solidFill>
                  <a:srgbClr val="A61B29"/>
                </a:solidFill>
                <a:latin typeface="Recoleta Bold"/>
              </a:rPr>
              <a:t>Ahmed Waheed Shatat</a:t>
            </a:r>
          </a:p>
        </p:txBody>
      </p:sp>
      <p:sp>
        <p:nvSpPr>
          <p:cNvPr name="TextBox 4" id="4"/>
          <p:cNvSpPr txBox="true"/>
          <p:nvPr/>
        </p:nvSpPr>
        <p:spPr>
          <a:xfrm rot="0">
            <a:off x="12230019" y="8299741"/>
            <a:ext cx="5029281" cy="1202642"/>
          </a:xfrm>
          <a:prstGeom prst="rect">
            <a:avLst/>
          </a:prstGeom>
        </p:spPr>
        <p:txBody>
          <a:bodyPr anchor="t" rtlCol="false" tIns="0" lIns="0" bIns="0" rIns="0">
            <a:spAutoFit/>
          </a:bodyPr>
          <a:lstStyle/>
          <a:p>
            <a:pPr algn="ctr">
              <a:lnSpc>
                <a:spcPts val="3090"/>
              </a:lnSpc>
            </a:pPr>
            <a:r>
              <a:rPr lang="en-US" sz="2888">
                <a:solidFill>
                  <a:srgbClr val="450000">
                    <a:alpha val="64706"/>
                  </a:srgbClr>
                </a:solidFill>
                <a:latin typeface="Poppins"/>
              </a:rPr>
              <a:t>graduation Project Academic Year 2023-2024 </a:t>
            </a:r>
          </a:p>
          <a:p>
            <a:pPr algn="ctr">
              <a:lnSpc>
                <a:spcPts val="3090"/>
              </a:lnSpc>
              <a:spcBef>
                <a:spcPct val="0"/>
              </a:spcBef>
            </a:pPr>
            <a:r>
              <a:rPr lang="en-US" sz="2888">
                <a:solidFill>
                  <a:srgbClr val="450000">
                    <a:alpha val="64706"/>
                  </a:srgbClr>
                </a:solidFill>
                <a:latin typeface="Poppins"/>
              </a:rPr>
              <a:t> Presentation</a:t>
            </a:r>
          </a:p>
        </p:txBody>
      </p:sp>
      <p:grpSp>
        <p:nvGrpSpPr>
          <p:cNvPr name="Group 5" id="5"/>
          <p:cNvGrpSpPr/>
          <p:nvPr/>
        </p:nvGrpSpPr>
        <p:grpSpPr>
          <a:xfrm rot="0">
            <a:off x="4602588" y="7961337"/>
            <a:ext cx="9082823" cy="7628740"/>
            <a:chOff x="0" y="0"/>
            <a:chExt cx="792880" cy="665946"/>
          </a:xfrm>
        </p:grpSpPr>
        <p:sp>
          <p:nvSpPr>
            <p:cNvPr name="Freeform 6" id="6"/>
            <p:cNvSpPr/>
            <p:nvPr/>
          </p:nvSpPr>
          <p:spPr>
            <a:xfrm flipH="false" flipV="false" rot="0">
              <a:off x="0" y="0"/>
              <a:ext cx="792880" cy="665946"/>
            </a:xfrm>
            <a:custGeom>
              <a:avLst/>
              <a:gdLst/>
              <a:ahLst/>
              <a:cxnLst/>
              <a:rect r="r" b="b" t="t" l="l"/>
              <a:pathLst>
                <a:path h="665946" w="792880">
                  <a:moveTo>
                    <a:pt x="264436" y="19070"/>
                  </a:moveTo>
                  <a:cubicBezTo>
                    <a:pt x="304954" y="7556"/>
                    <a:pt x="351298" y="0"/>
                    <a:pt x="396653" y="0"/>
                  </a:cubicBezTo>
                  <a:cubicBezTo>
                    <a:pt x="442011" y="0"/>
                    <a:pt x="485656" y="6476"/>
                    <a:pt x="525876" y="17990"/>
                  </a:cubicBezTo>
                  <a:cubicBezTo>
                    <a:pt x="526733" y="18350"/>
                    <a:pt x="527588" y="18350"/>
                    <a:pt x="528444" y="18710"/>
                  </a:cubicBezTo>
                  <a:cubicBezTo>
                    <a:pt x="679489" y="64765"/>
                    <a:pt x="790740" y="186379"/>
                    <a:pt x="792880" y="325240"/>
                  </a:cubicBezTo>
                  <a:lnTo>
                    <a:pt x="792880" y="665946"/>
                  </a:lnTo>
                  <a:lnTo>
                    <a:pt x="0" y="665946"/>
                  </a:lnTo>
                  <a:lnTo>
                    <a:pt x="0" y="325493"/>
                  </a:lnTo>
                  <a:cubicBezTo>
                    <a:pt x="2139" y="185660"/>
                    <a:pt x="111679" y="64045"/>
                    <a:pt x="264436" y="19070"/>
                  </a:cubicBezTo>
                  <a:close/>
                </a:path>
              </a:pathLst>
            </a:custGeom>
            <a:gradFill rotWithShape="true">
              <a:gsLst>
                <a:gs pos="0">
                  <a:srgbClr val="FFFFFF">
                    <a:alpha val="100000"/>
                  </a:srgbClr>
                </a:gs>
                <a:gs pos="100000">
                  <a:srgbClr val="B72132">
                    <a:alpha val="100000"/>
                  </a:srgbClr>
                </a:gs>
              </a:gsLst>
              <a:lin ang="5400000"/>
            </a:gradFill>
          </p:spPr>
        </p:sp>
        <p:sp>
          <p:nvSpPr>
            <p:cNvPr name="TextBox 7" id="7"/>
            <p:cNvSpPr txBox="true"/>
            <p:nvPr/>
          </p:nvSpPr>
          <p:spPr>
            <a:xfrm>
              <a:off x="0" y="88900"/>
              <a:ext cx="792880" cy="577046"/>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214666" y="1028700"/>
            <a:ext cx="1635202" cy="1662213"/>
            <a:chOff x="0" y="0"/>
            <a:chExt cx="2180269" cy="2216284"/>
          </a:xfrm>
        </p:grpSpPr>
        <p:sp>
          <p:nvSpPr>
            <p:cNvPr name="Freeform 9" id="9"/>
            <p:cNvSpPr/>
            <p:nvPr/>
          </p:nvSpPr>
          <p:spPr>
            <a:xfrm flipH="false" flipV="false" rot="0">
              <a:off x="0" y="0"/>
              <a:ext cx="2180269" cy="2216284"/>
            </a:xfrm>
            <a:custGeom>
              <a:avLst/>
              <a:gdLst/>
              <a:ahLst/>
              <a:cxnLst/>
              <a:rect r="r" b="b" t="t" l="l"/>
              <a:pathLst>
                <a:path h="2216284" w="2180269">
                  <a:moveTo>
                    <a:pt x="0" y="0"/>
                  </a:moveTo>
                  <a:lnTo>
                    <a:pt x="2180269" y="0"/>
                  </a:lnTo>
                  <a:lnTo>
                    <a:pt x="2180269" y="2216284"/>
                  </a:lnTo>
                  <a:lnTo>
                    <a:pt x="0" y="22162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612455" y="359543"/>
              <a:ext cx="1063010" cy="1497197"/>
            </a:xfrm>
            <a:custGeom>
              <a:avLst/>
              <a:gdLst/>
              <a:ahLst/>
              <a:cxnLst/>
              <a:rect r="r" b="b" t="t" l="l"/>
              <a:pathLst>
                <a:path h="1497197" w="1063010">
                  <a:moveTo>
                    <a:pt x="0" y="0"/>
                  </a:moveTo>
                  <a:lnTo>
                    <a:pt x="1063010" y="0"/>
                  </a:lnTo>
                  <a:lnTo>
                    <a:pt x="1063010" y="1497198"/>
                  </a:lnTo>
                  <a:lnTo>
                    <a:pt x="0" y="14971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11" id="11"/>
          <p:cNvSpPr txBox="true"/>
          <p:nvPr/>
        </p:nvSpPr>
        <p:spPr>
          <a:xfrm rot="0">
            <a:off x="6299076" y="1498128"/>
            <a:ext cx="5689848" cy="1579555"/>
          </a:xfrm>
          <a:prstGeom prst="rect">
            <a:avLst/>
          </a:prstGeom>
        </p:spPr>
        <p:txBody>
          <a:bodyPr anchor="t" rtlCol="false" tIns="0" lIns="0" bIns="0" rIns="0">
            <a:spAutoFit/>
          </a:bodyPr>
          <a:lstStyle/>
          <a:p>
            <a:pPr algn="ctr">
              <a:lnSpc>
                <a:spcPts val="13271"/>
              </a:lnSpc>
            </a:pPr>
            <a:r>
              <a:rPr lang="en-US" sz="8674">
                <a:solidFill>
                  <a:srgbClr val="450000"/>
                </a:solidFill>
                <a:latin typeface="Recoleta"/>
              </a:rPr>
              <a:t>OUR TEAM</a:t>
            </a:r>
          </a:p>
        </p:txBody>
      </p:sp>
      <p:sp>
        <p:nvSpPr>
          <p:cNvPr name="TextBox 12" id="12"/>
          <p:cNvSpPr txBox="true"/>
          <p:nvPr/>
        </p:nvSpPr>
        <p:spPr>
          <a:xfrm rot="0">
            <a:off x="9334530" y="3867912"/>
            <a:ext cx="6718176" cy="3186303"/>
          </a:xfrm>
          <a:prstGeom prst="rect">
            <a:avLst/>
          </a:prstGeom>
        </p:spPr>
        <p:txBody>
          <a:bodyPr anchor="t" rtlCol="false" tIns="0" lIns="0" bIns="0" rIns="0">
            <a:spAutoFit/>
          </a:bodyPr>
          <a:lstStyle/>
          <a:p>
            <a:pPr algn="ctr" marL="906780" indent="-453390" lvl="1">
              <a:lnSpc>
                <a:spcPts val="6426"/>
              </a:lnSpc>
              <a:buFont typeface="Arial"/>
              <a:buChar char="•"/>
            </a:pPr>
            <a:r>
              <a:rPr lang="en-US" sz="4200">
                <a:solidFill>
                  <a:srgbClr val="A61B29"/>
                </a:solidFill>
                <a:latin typeface="Recoleta Bold"/>
              </a:rPr>
              <a:t>Mahmoud Mabrouk</a:t>
            </a:r>
          </a:p>
          <a:p>
            <a:pPr algn="ctr" marL="906780" indent="-453390" lvl="1">
              <a:lnSpc>
                <a:spcPts val="6426"/>
              </a:lnSpc>
              <a:buFont typeface="Arial"/>
              <a:buChar char="•"/>
            </a:pPr>
            <a:r>
              <a:rPr lang="en-US" sz="4200">
                <a:solidFill>
                  <a:srgbClr val="A61B29"/>
                </a:solidFill>
                <a:latin typeface="Recoleta Bold"/>
              </a:rPr>
              <a:t>Youseef Rabea El-Afify</a:t>
            </a:r>
          </a:p>
          <a:p>
            <a:pPr algn="ctr" marL="906780" indent="-453390" lvl="1">
              <a:lnSpc>
                <a:spcPts val="6426"/>
              </a:lnSpc>
              <a:buFont typeface="Arial"/>
              <a:buChar char="•"/>
            </a:pPr>
            <a:r>
              <a:rPr lang="en-US" sz="4200">
                <a:solidFill>
                  <a:srgbClr val="A61B29"/>
                </a:solidFill>
                <a:latin typeface="Recoleta Bold"/>
              </a:rPr>
              <a:t>Ahmed Amin Elgamal</a:t>
            </a:r>
          </a:p>
          <a:p>
            <a:pPr algn="ctr">
              <a:lnSpc>
                <a:spcPts val="6426"/>
              </a:lnSpc>
            </a:pPr>
          </a:p>
        </p:txBody>
      </p:sp>
      <p:sp>
        <p:nvSpPr>
          <p:cNvPr name="TextBox 13" id="13"/>
          <p:cNvSpPr txBox="true"/>
          <p:nvPr/>
        </p:nvSpPr>
        <p:spPr>
          <a:xfrm rot="0">
            <a:off x="5824148" y="6713638"/>
            <a:ext cx="7354877" cy="1567053"/>
          </a:xfrm>
          <a:prstGeom prst="rect">
            <a:avLst/>
          </a:prstGeom>
        </p:spPr>
        <p:txBody>
          <a:bodyPr anchor="t" rtlCol="false" tIns="0" lIns="0" bIns="0" rIns="0">
            <a:spAutoFit/>
          </a:bodyPr>
          <a:lstStyle/>
          <a:p>
            <a:pPr algn="l" marL="906780" indent="-453390" lvl="1">
              <a:lnSpc>
                <a:spcPts val="6426"/>
              </a:lnSpc>
              <a:buFont typeface="Arial"/>
              <a:buChar char="•"/>
            </a:pPr>
            <a:r>
              <a:rPr lang="en-US" sz="4200">
                <a:solidFill>
                  <a:srgbClr val="A61B29"/>
                </a:solidFill>
                <a:latin typeface="Recoleta Bold"/>
              </a:rPr>
              <a:t>Moaz Gamal Mostafa</a:t>
            </a:r>
          </a:p>
          <a:p>
            <a:pPr algn="l">
              <a:lnSpc>
                <a:spcPts val="6426"/>
              </a:lnSpc>
            </a:pPr>
          </a:p>
        </p:txBody>
      </p:sp>
    </p:spTree>
  </p:cSld>
  <p:clrMapOvr>
    <a:masterClrMapping/>
  </p:clrMapOvr>
  <p:transition spd="fast">
    <p:fade/>
  </p:transition>
</p:sld>
</file>

<file path=ppt/slides/slide3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5202B">
                <a:alpha val="19500"/>
              </a:srgbClr>
            </a:gs>
            <a:gs pos="25000">
              <a:srgbClr val="FFFFFF">
                <a:alpha val="12000"/>
              </a:srgbClr>
            </a:gs>
            <a:gs pos="50000">
              <a:srgbClr val="CB3754">
                <a:alpha val="0"/>
              </a:srgbClr>
            </a:gs>
            <a:gs pos="75000">
              <a:srgbClr val="CB3754">
                <a:alpha val="0"/>
              </a:srgbClr>
            </a:gs>
            <a:gs pos="100000">
              <a:srgbClr val="CB3754">
                <a:alpha val="32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3046722" y="9243604"/>
            <a:ext cx="12335721" cy="2086793"/>
          </a:xfrm>
          <a:custGeom>
            <a:avLst/>
            <a:gdLst/>
            <a:ahLst/>
            <a:cxnLst/>
            <a:rect r="r" b="b" t="t" l="l"/>
            <a:pathLst>
              <a:path h="2086793" w="12335721">
                <a:moveTo>
                  <a:pt x="0" y="0"/>
                </a:moveTo>
                <a:lnTo>
                  <a:pt x="12335721" y="0"/>
                </a:lnTo>
                <a:lnTo>
                  <a:pt x="12335721" y="2086792"/>
                </a:lnTo>
                <a:lnTo>
                  <a:pt x="0" y="2086792"/>
                </a:lnTo>
                <a:lnTo>
                  <a:pt x="0" y="0"/>
                </a:lnTo>
                <a:close/>
              </a:path>
            </a:pathLst>
          </a:custGeom>
          <a:blipFill>
            <a:blip r:embed="rId2"/>
            <a:stretch>
              <a:fillRect l="0" t="0" r="0" b="0"/>
            </a:stretch>
          </a:blipFill>
        </p:spPr>
      </p:sp>
      <p:pic>
        <p:nvPicPr>
          <p:cNvPr name="Picture 3" id="3">
            <a:hlinkClick action="ppaction://media"/>
          </p:cNvPr>
          <p:cNvPicPr>
            <a:picLocks noChangeAspect="true"/>
          </p:cNvPicPr>
          <p:nvPr>
            <a:videoFile r:link="rId4"/>
            <p:extLst>
              <p:ext uri="{DAA4B4D4-6D71-4841-9C94-3DE7FCFB9230}">
                <p14:media xmlns:p14="http://schemas.microsoft.com/office/powerpoint/2010/main" r:embed="rId5">
                  <p14:trim st="0.0000" end="-9.3327"/>
                </p14:media>
              </p:ext>
            </p:extLst>
          </p:nvPr>
        </p:nvPicPr>
        <p:blipFill>
          <a:blip r:embed="rId3">
            <a:alphaModFix amt="17000"/>
          </a:blip>
          <a:srcRect l="0" t="0" r="0" b="0"/>
          <a:stretch>
            <a:fillRect/>
          </a:stretch>
        </p:blipFill>
        <p:spPr>
          <a:xfrm flipH="false" flipV="false" rot="0">
            <a:off x="52190" y="0"/>
            <a:ext cx="18324784" cy="10445127"/>
          </a:xfrm>
          <a:prstGeom prst="rect">
            <a:avLst/>
          </a:prstGeom>
        </p:spPr>
      </p:pic>
      <p:sp>
        <p:nvSpPr>
          <p:cNvPr name="AutoShape 4" id="4"/>
          <p:cNvSpPr/>
          <p:nvPr/>
        </p:nvSpPr>
        <p:spPr>
          <a:xfrm flipV="true">
            <a:off x="1028700" y="4284089"/>
            <a:ext cx="0" cy="5571673"/>
          </a:xfrm>
          <a:prstGeom prst="line">
            <a:avLst/>
          </a:prstGeom>
          <a:ln cap="rnd" w="38100">
            <a:solidFill>
              <a:srgbClr val="450000"/>
            </a:solidFill>
            <a:prstDash val="solid"/>
            <a:headEnd type="none" len="sm" w="sm"/>
            <a:tailEnd type="none" len="sm" w="sm"/>
          </a:ln>
        </p:spPr>
      </p:sp>
      <p:sp>
        <p:nvSpPr>
          <p:cNvPr name="AutoShape 5" id="5"/>
          <p:cNvSpPr/>
          <p:nvPr/>
        </p:nvSpPr>
        <p:spPr>
          <a:xfrm flipH="true" flipV="true">
            <a:off x="17070446" y="850874"/>
            <a:ext cx="20296" cy="3237181"/>
          </a:xfrm>
          <a:prstGeom prst="line">
            <a:avLst/>
          </a:prstGeom>
          <a:ln cap="rnd" w="38100">
            <a:solidFill>
              <a:srgbClr val="450000"/>
            </a:solidFill>
            <a:prstDash val="solid"/>
            <a:headEnd type="none" len="sm" w="sm"/>
            <a:tailEnd type="none" len="sm" w="sm"/>
          </a:ln>
        </p:spPr>
      </p:sp>
      <p:sp>
        <p:nvSpPr>
          <p:cNvPr name="Freeform 6" id="6"/>
          <p:cNvSpPr/>
          <p:nvPr/>
        </p:nvSpPr>
        <p:spPr>
          <a:xfrm flipH="false" flipV="false" rot="0">
            <a:off x="6008063" y="2803340"/>
            <a:ext cx="9835291" cy="6133051"/>
          </a:xfrm>
          <a:custGeom>
            <a:avLst/>
            <a:gdLst/>
            <a:ahLst/>
            <a:cxnLst/>
            <a:rect r="r" b="b" t="t" l="l"/>
            <a:pathLst>
              <a:path h="6133051" w="9835291">
                <a:moveTo>
                  <a:pt x="0" y="0"/>
                </a:moveTo>
                <a:lnTo>
                  <a:pt x="9835291" y="0"/>
                </a:lnTo>
                <a:lnTo>
                  <a:pt x="9835291" y="6133051"/>
                </a:lnTo>
                <a:lnTo>
                  <a:pt x="0" y="6133051"/>
                </a:lnTo>
                <a:lnTo>
                  <a:pt x="0" y="0"/>
                </a:lnTo>
                <a:close/>
              </a:path>
            </a:pathLst>
          </a:custGeom>
          <a:blipFill>
            <a:blip r:embed="rId6"/>
            <a:stretch>
              <a:fillRect l="0" t="-9866" r="-27181" b="-4718"/>
            </a:stretch>
          </a:blipFill>
        </p:spPr>
      </p:sp>
      <p:sp>
        <p:nvSpPr>
          <p:cNvPr name="TextBox 7" id="7"/>
          <p:cNvSpPr txBox="true"/>
          <p:nvPr/>
        </p:nvSpPr>
        <p:spPr>
          <a:xfrm rot="0">
            <a:off x="1028700" y="853109"/>
            <a:ext cx="2179029" cy="2175987"/>
          </a:xfrm>
          <a:prstGeom prst="rect">
            <a:avLst/>
          </a:prstGeom>
        </p:spPr>
        <p:txBody>
          <a:bodyPr anchor="t" rtlCol="false" tIns="0" lIns="0" bIns="0" rIns="0">
            <a:spAutoFit/>
          </a:bodyPr>
          <a:lstStyle/>
          <a:p>
            <a:pPr algn="l">
              <a:lnSpc>
                <a:spcPts val="16124"/>
              </a:lnSpc>
            </a:pPr>
            <a:r>
              <a:rPr lang="en-US" sz="15654">
                <a:solidFill>
                  <a:srgbClr val="450000"/>
                </a:solidFill>
                <a:latin typeface="Bobby Jones"/>
              </a:rPr>
              <a:t>UI </a:t>
            </a:r>
          </a:p>
        </p:txBody>
      </p:sp>
      <p:sp>
        <p:nvSpPr>
          <p:cNvPr name="TextBox 8" id="8"/>
          <p:cNvSpPr txBox="true"/>
          <p:nvPr/>
        </p:nvSpPr>
        <p:spPr>
          <a:xfrm rot="0">
            <a:off x="2545917" y="2059648"/>
            <a:ext cx="3815352" cy="591654"/>
          </a:xfrm>
          <a:prstGeom prst="rect">
            <a:avLst/>
          </a:prstGeom>
        </p:spPr>
        <p:txBody>
          <a:bodyPr anchor="t" rtlCol="false" tIns="0" lIns="0" bIns="0" rIns="0">
            <a:spAutoFit/>
          </a:bodyPr>
          <a:lstStyle/>
          <a:p>
            <a:pPr algn="l">
              <a:lnSpc>
                <a:spcPts val="4385"/>
              </a:lnSpc>
            </a:pPr>
            <a:r>
              <a:rPr lang="en-US" sz="4257">
                <a:solidFill>
                  <a:srgbClr val="450000"/>
                </a:solidFill>
                <a:latin typeface="Bobby Jones"/>
              </a:rPr>
              <a:t>WEBSITE</a:t>
            </a:r>
          </a:p>
        </p:txBody>
      </p:sp>
      <p:sp>
        <p:nvSpPr>
          <p:cNvPr name="Freeform 9" id="9"/>
          <p:cNvSpPr/>
          <p:nvPr/>
        </p:nvSpPr>
        <p:spPr>
          <a:xfrm flipH="false" flipV="false" rot="0">
            <a:off x="4592116" y="2410876"/>
            <a:ext cx="12667184" cy="7204461"/>
          </a:xfrm>
          <a:custGeom>
            <a:avLst/>
            <a:gdLst/>
            <a:ahLst/>
            <a:cxnLst/>
            <a:rect r="r" b="b" t="t" l="l"/>
            <a:pathLst>
              <a:path h="7204461" w="12667184">
                <a:moveTo>
                  <a:pt x="0" y="0"/>
                </a:moveTo>
                <a:lnTo>
                  <a:pt x="12667184" y="0"/>
                </a:lnTo>
                <a:lnTo>
                  <a:pt x="12667184" y="7204461"/>
                </a:lnTo>
                <a:lnTo>
                  <a:pt x="0" y="7204461"/>
                </a:lnTo>
                <a:lnTo>
                  <a:pt x="0" y="0"/>
                </a:lnTo>
                <a:close/>
              </a:path>
            </a:pathLst>
          </a:custGeom>
          <a:blipFill>
            <a:blip r:embed="rId7"/>
            <a:stretch>
              <a:fillRect l="0" t="0" r="0" b="0"/>
            </a:stretch>
          </a:blipFill>
        </p:spPr>
      </p:sp>
    </p:spTree>
  </p:cSld>
  <p:clrMapOvr>
    <a:masterClrMapping/>
  </p:clrMapOvr>
  <p:transition spd="fast">
    <p:fade/>
  </p:transition>
  <p:timing>
    <p:tnLst>
      <p:par>
        <p:cTn dur="indefinite" restart="never" nodeType="tmRoot">
          <p:childTnLst>
            <p:video>
              <p:cMediaNode vol="100000">
                <p:cTn fill="hold" display="false">
                  <p:stCondLst>
                    <p:cond delay="indefinite"/>
                  </p:stCondLst>
                </p:cTn>
                <p:tgtEl>
                  <p:spTgt spid="3"/>
                </p:tgtEl>
              </p:cMediaNode>
            </p:video>
          </p:childTnLst>
        </p:cTn>
      </p:par>
    </p:tnLst>
  </p:timing>
</p:sld>
</file>

<file path=ppt/slides/slide3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5202B">
                <a:alpha val="19500"/>
              </a:srgbClr>
            </a:gs>
            <a:gs pos="25000">
              <a:srgbClr val="FFFFFF">
                <a:alpha val="12000"/>
              </a:srgbClr>
            </a:gs>
            <a:gs pos="50000">
              <a:srgbClr val="CB3754">
                <a:alpha val="0"/>
              </a:srgbClr>
            </a:gs>
            <a:gs pos="75000">
              <a:srgbClr val="CB3754">
                <a:alpha val="0"/>
              </a:srgbClr>
            </a:gs>
            <a:gs pos="100000">
              <a:srgbClr val="CB3754">
                <a:alpha val="32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245188" y="9537158"/>
            <a:ext cx="15109730" cy="2556063"/>
          </a:xfrm>
          <a:custGeom>
            <a:avLst/>
            <a:gdLst/>
            <a:ahLst/>
            <a:cxnLst/>
            <a:rect r="r" b="b" t="t" l="l"/>
            <a:pathLst>
              <a:path h="2556063" w="15109730">
                <a:moveTo>
                  <a:pt x="0" y="0"/>
                </a:moveTo>
                <a:lnTo>
                  <a:pt x="15109730" y="0"/>
                </a:lnTo>
                <a:lnTo>
                  <a:pt x="15109730" y="2556063"/>
                </a:lnTo>
                <a:lnTo>
                  <a:pt x="0" y="2556063"/>
                </a:lnTo>
                <a:lnTo>
                  <a:pt x="0" y="0"/>
                </a:lnTo>
                <a:close/>
              </a:path>
            </a:pathLst>
          </a:custGeom>
          <a:blipFill>
            <a:blip r:embed="rId2"/>
            <a:stretch>
              <a:fillRect l="0" t="0" r="0" b="0"/>
            </a:stretch>
          </a:blipFill>
        </p:spPr>
      </p:sp>
      <p:pic>
        <p:nvPicPr>
          <p:cNvPr name="Picture 3" id="3">
            <a:hlinkClick action="ppaction://media"/>
          </p:cNvPr>
          <p:cNvPicPr>
            <a:picLocks noChangeAspect="true"/>
          </p:cNvPicPr>
          <p:nvPr>
            <a:videoFile r:link="rId4"/>
            <p:extLst>
              <p:ext uri="{DAA4B4D4-6D71-4841-9C94-3DE7FCFB9230}">
                <p14:media xmlns:p14="http://schemas.microsoft.com/office/powerpoint/2010/main" r:embed="rId5">
                  <p14:trim st="0.0000" end="-9.3327"/>
                </p14:media>
              </p:ext>
            </p:extLst>
          </p:nvPr>
        </p:nvPicPr>
        <p:blipFill>
          <a:blip r:embed="rId3">
            <a:alphaModFix amt="17000"/>
          </a:blip>
          <a:srcRect l="0" t="0" r="0" b="0"/>
          <a:stretch>
            <a:fillRect/>
          </a:stretch>
        </p:blipFill>
        <p:spPr>
          <a:xfrm flipH="false" flipV="false" rot="0">
            <a:off x="-36784" y="0"/>
            <a:ext cx="18324784" cy="10445127"/>
          </a:xfrm>
          <a:prstGeom prst="rect">
            <a:avLst/>
          </a:prstGeom>
        </p:spPr>
      </p:pic>
      <p:sp>
        <p:nvSpPr>
          <p:cNvPr name="AutoShape 4" id="4"/>
          <p:cNvSpPr/>
          <p:nvPr/>
        </p:nvSpPr>
        <p:spPr>
          <a:xfrm flipV="true">
            <a:off x="1028700" y="4284089"/>
            <a:ext cx="0" cy="5571673"/>
          </a:xfrm>
          <a:prstGeom prst="line">
            <a:avLst/>
          </a:prstGeom>
          <a:ln cap="rnd" w="38100">
            <a:solidFill>
              <a:srgbClr val="450000"/>
            </a:solidFill>
            <a:prstDash val="solid"/>
            <a:headEnd type="none" len="sm" w="sm"/>
            <a:tailEnd type="none" len="sm" w="sm"/>
          </a:ln>
        </p:spPr>
      </p:sp>
      <p:sp>
        <p:nvSpPr>
          <p:cNvPr name="AutoShape 5" id="5"/>
          <p:cNvSpPr/>
          <p:nvPr/>
        </p:nvSpPr>
        <p:spPr>
          <a:xfrm flipH="true" flipV="true">
            <a:off x="17070446" y="850874"/>
            <a:ext cx="20296" cy="3237181"/>
          </a:xfrm>
          <a:prstGeom prst="line">
            <a:avLst/>
          </a:prstGeom>
          <a:ln cap="rnd" w="38100">
            <a:solidFill>
              <a:srgbClr val="450000"/>
            </a:solidFill>
            <a:prstDash val="solid"/>
            <a:headEnd type="none" len="sm" w="sm"/>
            <a:tailEnd type="none" len="sm" w="sm"/>
          </a:ln>
        </p:spPr>
      </p:sp>
      <p:sp>
        <p:nvSpPr>
          <p:cNvPr name="Freeform 6" id="6"/>
          <p:cNvSpPr/>
          <p:nvPr/>
        </p:nvSpPr>
        <p:spPr>
          <a:xfrm flipH="false" flipV="false" rot="0">
            <a:off x="5375548" y="2811348"/>
            <a:ext cx="12385783" cy="7044414"/>
          </a:xfrm>
          <a:custGeom>
            <a:avLst/>
            <a:gdLst/>
            <a:ahLst/>
            <a:cxnLst/>
            <a:rect r="r" b="b" t="t" l="l"/>
            <a:pathLst>
              <a:path h="7044414" w="12385783">
                <a:moveTo>
                  <a:pt x="0" y="0"/>
                </a:moveTo>
                <a:lnTo>
                  <a:pt x="12385783" y="0"/>
                </a:lnTo>
                <a:lnTo>
                  <a:pt x="12385783" y="7044415"/>
                </a:lnTo>
                <a:lnTo>
                  <a:pt x="0" y="7044415"/>
                </a:lnTo>
                <a:lnTo>
                  <a:pt x="0" y="0"/>
                </a:lnTo>
                <a:close/>
              </a:path>
            </a:pathLst>
          </a:custGeom>
          <a:blipFill>
            <a:blip r:embed="rId6"/>
            <a:stretch>
              <a:fillRect l="0" t="0" r="0" b="0"/>
            </a:stretch>
          </a:blipFill>
        </p:spPr>
      </p:sp>
      <p:sp>
        <p:nvSpPr>
          <p:cNvPr name="Freeform 7" id="7"/>
          <p:cNvSpPr/>
          <p:nvPr/>
        </p:nvSpPr>
        <p:spPr>
          <a:xfrm flipH="false" flipV="false" rot="0">
            <a:off x="6781962" y="3078603"/>
            <a:ext cx="9572956" cy="6212349"/>
          </a:xfrm>
          <a:custGeom>
            <a:avLst/>
            <a:gdLst/>
            <a:ahLst/>
            <a:cxnLst/>
            <a:rect r="r" b="b" t="t" l="l"/>
            <a:pathLst>
              <a:path h="6212349" w="9572956">
                <a:moveTo>
                  <a:pt x="0" y="0"/>
                </a:moveTo>
                <a:lnTo>
                  <a:pt x="9572956" y="0"/>
                </a:lnTo>
                <a:lnTo>
                  <a:pt x="9572956" y="6212349"/>
                </a:lnTo>
                <a:lnTo>
                  <a:pt x="0" y="6212349"/>
                </a:lnTo>
                <a:lnTo>
                  <a:pt x="0" y="0"/>
                </a:lnTo>
                <a:close/>
              </a:path>
            </a:pathLst>
          </a:custGeom>
          <a:blipFill>
            <a:blip r:embed="rId7"/>
            <a:stretch>
              <a:fillRect l="-7754" t="0" r="-7754" b="0"/>
            </a:stretch>
          </a:blipFill>
        </p:spPr>
      </p:sp>
      <p:sp>
        <p:nvSpPr>
          <p:cNvPr name="TextBox 8" id="8"/>
          <p:cNvSpPr txBox="true"/>
          <p:nvPr/>
        </p:nvSpPr>
        <p:spPr>
          <a:xfrm rot="0">
            <a:off x="1028700" y="853109"/>
            <a:ext cx="2179029" cy="2175987"/>
          </a:xfrm>
          <a:prstGeom prst="rect">
            <a:avLst/>
          </a:prstGeom>
        </p:spPr>
        <p:txBody>
          <a:bodyPr anchor="t" rtlCol="false" tIns="0" lIns="0" bIns="0" rIns="0">
            <a:spAutoFit/>
          </a:bodyPr>
          <a:lstStyle/>
          <a:p>
            <a:pPr algn="l">
              <a:lnSpc>
                <a:spcPts val="16124"/>
              </a:lnSpc>
            </a:pPr>
            <a:r>
              <a:rPr lang="en-US" sz="15654">
                <a:solidFill>
                  <a:srgbClr val="450000"/>
                </a:solidFill>
                <a:latin typeface="Bobby Jones"/>
              </a:rPr>
              <a:t>UI </a:t>
            </a:r>
          </a:p>
        </p:txBody>
      </p:sp>
      <p:sp>
        <p:nvSpPr>
          <p:cNvPr name="TextBox 9" id="9"/>
          <p:cNvSpPr txBox="true"/>
          <p:nvPr/>
        </p:nvSpPr>
        <p:spPr>
          <a:xfrm rot="0">
            <a:off x="2545917" y="2059648"/>
            <a:ext cx="3815352" cy="591654"/>
          </a:xfrm>
          <a:prstGeom prst="rect">
            <a:avLst/>
          </a:prstGeom>
        </p:spPr>
        <p:txBody>
          <a:bodyPr anchor="t" rtlCol="false" tIns="0" lIns="0" bIns="0" rIns="0">
            <a:spAutoFit/>
          </a:bodyPr>
          <a:lstStyle/>
          <a:p>
            <a:pPr algn="l">
              <a:lnSpc>
                <a:spcPts val="4385"/>
              </a:lnSpc>
            </a:pPr>
            <a:r>
              <a:rPr lang="en-US" sz="4257">
                <a:solidFill>
                  <a:srgbClr val="450000"/>
                </a:solidFill>
                <a:latin typeface="Bobby Jones"/>
              </a:rPr>
              <a:t>WEBSITE</a:t>
            </a:r>
          </a:p>
        </p:txBody>
      </p:sp>
    </p:spTree>
  </p:cSld>
  <p:clrMapOvr>
    <a:masterClrMapping/>
  </p:clrMapOvr>
  <p:transition spd="fast">
    <p:fade/>
  </p:transition>
  <p:timing>
    <p:tnLst>
      <p:par>
        <p:cTn dur="indefinite" restart="never" nodeType="tmRoot">
          <p:childTnLst>
            <p:video>
              <p:cMediaNode vol="100000">
                <p:cTn fill="hold" display="false">
                  <p:stCondLst>
                    <p:cond delay="indefinite"/>
                  </p:stCondLst>
                </p:cTn>
                <p:tgtEl>
                  <p:spTgt spid="3"/>
                </p:tgtEl>
              </p:cMediaNode>
            </p:video>
          </p:childTnLst>
        </p:cTn>
      </p:par>
    </p:tnLst>
  </p:timing>
</p:sld>
</file>

<file path=ppt/slides/slide3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5202B">
                <a:alpha val="19500"/>
              </a:srgbClr>
            </a:gs>
            <a:gs pos="25000">
              <a:srgbClr val="FFFFFF">
                <a:alpha val="12000"/>
              </a:srgbClr>
            </a:gs>
            <a:gs pos="50000">
              <a:srgbClr val="CB3754">
                <a:alpha val="0"/>
              </a:srgbClr>
            </a:gs>
            <a:gs pos="75000">
              <a:srgbClr val="CB3754">
                <a:alpha val="0"/>
              </a:srgbClr>
            </a:gs>
            <a:gs pos="100000">
              <a:srgbClr val="CB3754">
                <a:alpha val="32000"/>
              </a:srgbClr>
            </a:gs>
          </a:gsLst>
          <a:lin ang="2700000"/>
        </a:gra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14:trim st="0.0000" end="-9.3327"/>
                </p14:media>
              </p:ext>
            </p:extLst>
          </p:nvPr>
        </p:nvPicPr>
        <p:blipFill>
          <a:blip r:embed="rId2">
            <a:alphaModFix amt="17000"/>
          </a:blip>
          <a:srcRect l="0" t="0" r="0" b="0"/>
          <a:stretch>
            <a:fillRect/>
          </a:stretch>
        </p:blipFill>
        <p:spPr>
          <a:xfrm flipH="false" flipV="false" rot="0">
            <a:off x="52190" y="0"/>
            <a:ext cx="18324784" cy="10445127"/>
          </a:xfrm>
          <a:prstGeom prst="rect">
            <a:avLst/>
          </a:prstGeom>
        </p:spPr>
      </p:pic>
      <p:sp>
        <p:nvSpPr>
          <p:cNvPr name="AutoShape 3" id="3"/>
          <p:cNvSpPr/>
          <p:nvPr/>
        </p:nvSpPr>
        <p:spPr>
          <a:xfrm flipV="true">
            <a:off x="1028700" y="4284089"/>
            <a:ext cx="0" cy="5571673"/>
          </a:xfrm>
          <a:prstGeom prst="line">
            <a:avLst/>
          </a:prstGeom>
          <a:ln cap="rnd" w="38100">
            <a:solidFill>
              <a:srgbClr val="450000"/>
            </a:solidFill>
            <a:prstDash val="solid"/>
            <a:headEnd type="none" len="sm" w="sm"/>
            <a:tailEnd type="none" len="sm" w="sm"/>
          </a:ln>
        </p:spPr>
      </p:sp>
      <p:sp>
        <p:nvSpPr>
          <p:cNvPr name="AutoShape 4" id="4"/>
          <p:cNvSpPr/>
          <p:nvPr/>
        </p:nvSpPr>
        <p:spPr>
          <a:xfrm flipH="true" flipV="true">
            <a:off x="17767746" y="977951"/>
            <a:ext cx="20296" cy="3237181"/>
          </a:xfrm>
          <a:prstGeom prst="line">
            <a:avLst/>
          </a:prstGeom>
          <a:ln cap="rnd" w="38100">
            <a:solidFill>
              <a:srgbClr val="450000"/>
            </a:solidFill>
            <a:prstDash val="solid"/>
            <a:headEnd type="none" len="sm" w="sm"/>
            <a:tailEnd type="none" len="sm" w="sm"/>
          </a:ln>
        </p:spPr>
      </p:sp>
      <p:sp>
        <p:nvSpPr>
          <p:cNvPr name="Freeform 5" id="5"/>
          <p:cNvSpPr/>
          <p:nvPr/>
        </p:nvSpPr>
        <p:spPr>
          <a:xfrm flipH="false" flipV="false" rot="0">
            <a:off x="9214582" y="1427002"/>
            <a:ext cx="8866899" cy="5043049"/>
          </a:xfrm>
          <a:custGeom>
            <a:avLst/>
            <a:gdLst/>
            <a:ahLst/>
            <a:cxnLst/>
            <a:rect r="r" b="b" t="t" l="l"/>
            <a:pathLst>
              <a:path h="5043049" w="8866899">
                <a:moveTo>
                  <a:pt x="0" y="0"/>
                </a:moveTo>
                <a:lnTo>
                  <a:pt x="8866899" y="0"/>
                </a:lnTo>
                <a:lnTo>
                  <a:pt x="8866899" y="5043049"/>
                </a:lnTo>
                <a:lnTo>
                  <a:pt x="0" y="5043049"/>
                </a:lnTo>
                <a:lnTo>
                  <a:pt x="0" y="0"/>
                </a:lnTo>
                <a:close/>
              </a:path>
            </a:pathLst>
          </a:custGeom>
          <a:blipFill>
            <a:blip r:embed="rId5"/>
            <a:stretch>
              <a:fillRect l="0" t="0" r="0" b="0"/>
            </a:stretch>
          </a:blipFill>
        </p:spPr>
      </p:sp>
      <p:sp>
        <p:nvSpPr>
          <p:cNvPr name="TextBox 6" id="6"/>
          <p:cNvSpPr txBox="true"/>
          <p:nvPr/>
        </p:nvSpPr>
        <p:spPr>
          <a:xfrm rot="0">
            <a:off x="1028700" y="853109"/>
            <a:ext cx="2179029" cy="2175987"/>
          </a:xfrm>
          <a:prstGeom prst="rect">
            <a:avLst/>
          </a:prstGeom>
        </p:spPr>
        <p:txBody>
          <a:bodyPr anchor="t" rtlCol="false" tIns="0" lIns="0" bIns="0" rIns="0">
            <a:spAutoFit/>
          </a:bodyPr>
          <a:lstStyle/>
          <a:p>
            <a:pPr algn="l">
              <a:lnSpc>
                <a:spcPts val="16124"/>
              </a:lnSpc>
            </a:pPr>
            <a:r>
              <a:rPr lang="en-US" sz="15654">
                <a:solidFill>
                  <a:srgbClr val="450000"/>
                </a:solidFill>
                <a:latin typeface="Bobby Jones"/>
              </a:rPr>
              <a:t>UI </a:t>
            </a:r>
          </a:p>
        </p:txBody>
      </p:sp>
      <p:sp>
        <p:nvSpPr>
          <p:cNvPr name="TextBox 7" id="7"/>
          <p:cNvSpPr txBox="true"/>
          <p:nvPr/>
        </p:nvSpPr>
        <p:spPr>
          <a:xfrm rot="0">
            <a:off x="2545917" y="2059648"/>
            <a:ext cx="3815352" cy="591654"/>
          </a:xfrm>
          <a:prstGeom prst="rect">
            <a:avLst/>
          </a:prstGeom>
        </p:spPr>
        <p:txBody>
          <a:bodyPr anchor="t" rtlCol="false" tIns="0" lIns="0" bIns="0" rIns="0">
            <a:spAutoFit/>
          </a:bodyPr>
          <a:lstStyle/>
          <a:p>
            <a:pPr algn="l">
              <a:lnSpc>
                <a:spcPts val="4385"/>
              </a:lnSpc>
            </a:pPr>
            <a:r>
              <a:rPr lang="en-US" sz="4257">
                <a:solidFill>
                  <a:srgbClr val="450000"/>
                </a:solidFill>
                <a:latin typeface="Bobby Jones"/>
              </a:rPr>
              <a:t>WEBSITE</a:t>
            </a:r>
          </a:p>
        </p:txBody>
      </p:sp>
      <p:sp>
        <p:nvSpPr>
          <p:cNvPr name="Freeform 8" id="8"/>
          <p:cNvSpPr/>
          <p:nvPr/>
        </p:nvSpPr>
        <p:spPr>
          <a:xfrm flipH="false" flipV="false" rot="0">
            <a:off x="1204446" y="4215251"/>
            <a:ext cx="8866899" cy="5043049"/>
          </a:xfrm>
          <a:custGeom>
            <a:avLst/>
            <a:gdLst/>
            <a:ahLst/>
            <a:cxnLst/>
            <a:rect r="r" b="b" t="t" l="l"/>
            <a:pathLst>
              <a:path h="5043049" w="8866899">
                <a:moveTo>
                  <a:pt x="0" y="0"/>
                </a:moveTo>
                <a:lnTo>
                  <a:pt x="8866899" y="0"/>
                </a:lnTo>
                <a:lnTo>
                  <a:pt x="8866899" y="5043049"/>
                </a:lnTo>
                <a:lnTo>
                  <a:pt x="0" y="5043049"/>
                </a:lnTo>
                <a:lnTo>
                  <a:pt x="0" y="0"/>
                </a:lnTo>
                <a:close/>
              </a:path>
            </a:pathLst>
          </a:custGeom>
          <a:blipFill>
            <a:blip r:embed="rId5"/>
            <a:stretch>
              <a:fillRect l="0" t="0" r="0" b="0"/>
            </a:stretch>
          </a:blipFill>
        </p:spPr>
      </p:sp>
      <p:sp>
        <p:nvSpPr>
          <p:cNvPr name="Freeform 9" id="9"/>
          <p:cNvSpPr/>
          <p:nvPr/>
        </p:nvSpPr>
        <p:spPr>
          <a:xfrm flipH="false" flipV="false" rot="0">
            <a:off x="2212653" y="4396577"/>
            <a:ext cx="6931347" cy="4426721"/>
          </a:xfrm>
          <a:custGeom>
            <a:avLst/>
            <a:gdLst/>
            <a:ahLst/>
            <a:cxnLst/>
            <a:rect r="r" b="b" t="t" l="l"/>
            <a:pathLst>
              <a:path h="4426721" w="6931347">
                <a:moveTo>
                  <a:pt x="0" y="0"/>
                </a:moveTo>
                <a:lnTo>
                  <a:pt x="6931347" y="0"/>
                </a:lnTo>
                <a:lnTo>
                  <a:pt x="6931347" y="4426721"/>
                </a:lnTo>
                <a:lnTo>
                  <a:pt x="0" y="4426721"/>
                </a:lnTo>
                <a:lnTo>
                  <a:pt x="0" y="0"/>
                </a:lnTo>
                <a:close/>
              </a:path>
            </a:pathLst>
          </a:custGeom>
          <a:blipFill>
            <a:blip r:embed="rId6"/>
            <a:stretch>
              <a:fillRect l="0" t="-4290" r="0" b="-150498"/>
            </a:stretch>
          </a:blipFill>
        </p:spPr>
      </p:sp>
      <p:sp>
        <p:nvSpPr>
          <p:cNvPr name="Freeform 10" id="10"/>
          <p:cNvSpPr/>
          <p:nvPr/>
        </p:nvSpPr>
        <p:spPr>
          <a:xfrm flipH="false" flipV="false" rot="0">
            <a:off x="10261917" y="1628794"/>
            <a:ext cx="6905151" cy="4435805"/>
          </a:xfrm>
          <a:custGeom>
            <a:avLst/>
            <a:gdLst/>
            <a:ahLst/>
            <a:cxnLst/>
            <a:rect r="r" b="b" t="t" l="l"/>
            <a:pathLst>
              <a:path h="4435805" w="6905151">
                <a:moveTo>
                  <a:pt x="0" y="0"/>
                </a:moveTo>
                <a:lnTo>
                  <a:pt x="6905151" y="0"/>
                </a:lnTo>
                <a:lnTo>
                  <a:pt x="6905151" y="4435805"/>
                </a:lnTo>
                <a:lnTo>
                  <a:pt x="0" y="4435805"/>
                </a:lnTo>
                <a:lnTo>
                  <a:pt x="0" y="0"/>
                </a:lnTo>
                <a:close/>
              </a:path>
            </a:pathLst>
          </a:custGeom>
          <a:blipFill>
            <a:blip r:embed="rId6"/>
            <a:stretch>
              <a:fillRect l="0" t="-137745" r="0" b="-15561"/>
            </a:stretch>
          </a:blipFill>
        </p:spPr>
      </p:sp>
    </p:spTree>
  </p:cSld>
  <p:clrMapOvr>
    <a:masterClrMapping/>
  </p:clrMapOvr>
  <p:transition spd="fast">
    <p:fade/>
  </p:transition>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3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5202B">
                <a:alpha val="19500"/>
              </a:srgbClr>
            </a:gs>
            <a:gs pos="25000">
              <a:srgbClr val="FFFFFF">
                <a:alpha val="12000"/>
              </a:srgbClr>
            </a:gs>
            <a:gs pos="50000">
              <a:srgbClr val="CB3754">
                <a:alpha val="0"/>
              </a:srgbClr>
            </a:gs>
            <a:gs pos="75000">
              <a:srgbClr val="CB3754">
                <a:alpha val="0"/>
              </a:srgbClr>
            </a:gs>
            <a:gs pos="100000">
              <a:srgbClr val="CB3754">
                <a:alpha val="32000"/>
              </a:srgbClr>
            </a:gs>
          </a:gsLst>
          <a:lin ang="2700000"/>
        </a:gra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14:trim st="0.0000" end="-9.3327"/>
                </p14:media>
              </p:ext>
            </p:extLst>
          </p:nvPr>
        </p:nvPicPr>
        <p:blipFill>
          <a:blip r:embed="rId2">
            <a:alphaModFix amt="17000"/>
          </a:blip>
          <a:srcRect l="0" t="0" r="0" b="0"/>
          <a:stretch>
            <a:fillRect/>
          </a:stretch>
        </p:blipFill>
        <p:spPr>
          <a:xfrm flipH="false" flipV="false" rot="0">
            <a:off x="-36784" y="0"/>
            <a:ext cx="18324784" cy="10445127"/>
          </a:xfrm>
          <a:prstGeom prst="rect">
            <a:avLst/>
          </a:prstGeom>
        </p:spPr>
      </p:pic>
      <p:sp>
        <p:nvSpPr>
          <p:cNvPr name="AutoShape 3" id="3"/>
          <p:cNvSpPr/>
          <p:nvPr/>
        </p:nvSpPr>
        <p:spPr>
          <a:xfrm flipV="true">
            <a:off x="1028700" y="4284089"/>
            <a:ext cx="0" cy="5571673"/>
          </a:xfrm>
          <a:prstGeom prst="line">
            <a:avLst/>
          </a:prstGeom>
          <a:ln cap="rnd" w="38100">
            <a:solidFill>
              <a:srgbClr val="450000"/>
            </a:solidFill>
            <a:prstDash val="solid"/>
            <a:headEnd type="none" len="sm" w="sm"/>
            <a:tailEnd type="none" len="sm" w="sm"/>
          </a:ln>
        </p:spPr>
      </p:sp>
      <p:sp>
        <p:nvSpPr>
          <p:cNvPr name="AutoShape 4" id="4"/>
          <p:cNvSpPr/>
          <p:nvPr/>
        </p:nvSpPr>
        <p:spPr>
          <a:xfrm flipH="true" flipV="true">
            <a:off x="17767746" y="977951"/>
            <a:ext cx="20296" cy="3237181"/>
          </a:xfrm>
          <a:prstGeom prst="line">
            <a:avLst/>
          </a:prstGeom>
          <a:ln cap="rnd" w="38100">
            <a:solidFill>
              <a:srgbClr val="450000"/>
            </a:solidFill>
            <a:prstDash val="solid"/>
            <a:headEnd type="none" len="sm" w="sm"/>
            <a:tailEnd type="none" len="sm" w="sm"/>
          </a:ln>
        </p:spPr>
      </p:sp>
      <p:sp>
        <p:nvSpPr>
          <p:cNvPr name="Freeform 5" id="5"/>
          <p:cNvSpPr/>
          <p:nvPr/>
        </p:nvSpPr>
        <p:spPr>
          <a:xfrm flipH="false" flipV="false" rot="0">
            <a:off x="5072840" y="3029096"/>
            <a:ext cx="11720213" cy="6665871"/>
          </a:xfrm>
          <a:custGeom>
            <a:avLst/>
            <a:gdLst/>
            <a:ahLst/>
            <a:cxnLst/>
            <a:rect r="r" b="b" t="t" l="l"/>
            <a:pathLst>
              <a:path h="6665871" w="11720213">
                <a:moveTo>
                  <a:pt x="0" y="0"/>
                </a:moveTo>
                <a:lnTo>
                  <a:pt x="11720212" y="0"/>
                </a:lnTo>
                <a:lnTo>
                  <a:pt x="11720212" y="6665871"/>
                </a:lnTo>
                <a:lnTo>
                  <a:pt x="0" y="6665871"/>
                </a:lnTo>
                <a:lnTo>
                  <a:pt x="0" y="0"/>
                </a:lnTo>
                <a:close/>
              </a:path>
            </a:pathLst>
          </a:custGeom>
          <a:blipFill>
            <a:blip r:embed="rId5"/>
            <a:stretch>
              <a:fillRect l="0" t="0" r="0" b="0"/>
            </a:stretch>
          </a:blipFill>
        </p:spPr>
      </p:sp>
      <p:sp>
        <p:nvSpPr>
          <p:cNvPr name="TextBox 6" id="6"/>
          <p:cNvSpPr txBox="true"/>
          <p:nvPr/>
        </p:nvSpPr>
        <p:spPr>
          <a:xfrm rot="0">
            <a:off x="1028700" y="853109"/>
            <a:ext cx="2179029" cy="2175987"/>
          </a:xfrm>
          <a:prstGeom prst="rect">
            <a:avLst/>
          </a:prstGeom>
        </p:spPr>
        <p:txBody>
          <a:bodyPr anchor="t" rtlCol="false" tIns="0" lIns="0" bIns="0" rIns="0">
            <a:spAutoFit/>
          </a:bodyPr>
          <a:lstStyle/>
          <a:p>
            <a:pPr algn="l">
              <a:lnSpc>
                <a:spcPts val="16124"/>
              </a:lnSpc>
            </a:pPr>
            <a:r>
              <a:rPr lang="en-US" sz="15654">
                <a:solidFill>
                  <a:srgbClr val="450000"/>
                </a:solidFill>
                <a:latin typeface="Bobby Jones"/>
              </a:rPr>
              <a:t>UI </a:t>
            </a:r>
          </a:p>
        </p:txBody>
      </p:sp>
      <p:sp>
        <p:nvSpPr>
          <p:cNvPr name="TextBox 7" id="7"/>
          <p:cNvSpPr txBox="true"/>
          <p:nvPr/>
        </p:nvSpPr>
        <p:spPr>
          <a:xfrm rot="0">
            <a:off x="2545917" y="2059648"/>
            <a:ext cx="3815352" cy="591654"/>
          </a:xfrm>
          <a:prstGeom prst="rect">
            <a:avLst/>
          </a:prstGeom>
        </p:spPr>
        <p:txBody>
          <a:bodyPr anchor="t" rtlCol="false" tIns="0" lIns="0" bIns="0" rIns="0">
            <a:spAutoFit/>
          </a:bodyPr>
          <a:lstStyle/>
          <a:p>
            <a:pPr algn="l">
              <a:lnSpc>
                <a:spcPts val="4385"/>
              </a:lnSpc>
            </a:pPr>
            <a:r>
              <a:rPr lang="en-US" sz="4257">
                <a:solidFill>
                  <a:srgbClr val="450000"/>
                </a:solidFill>
                <a:latin typeface="Bobby Jones"/>
              </a:rPr>
              <a:t>WEBSITE</a:t>
            </a:r>
          </a:p>
        </p:txBody>
      </p:sp>
      <p:sp>
        <p:nvSpPr>
          <p:cNvPr name="Freeform 8" id="8"/>
          <p:cNvSpPr/>
          <p:nvPr/>
        </p:nvSpPr>
        <p:spPr>
          <a:xfrm flipH="false" flipV="false" rot="0">
            <a:off x="6481324" y="3239853"/>
            <a:ext cx="9075731" cy="5885543"/>
          </a:xfrm>
          <a:custGeom>
            <a:avLst/>
            <a:gdLst/>
            <a:ahLst/>
            <a:cxnLst/>
            <a:rect r="r" b="b" t="t" l="l"/>
            <a:pathLst>
              <a:path h="5885543" w="9075731">
                <a:moveTo>
                  <a:pt x="0" y="0"/>
                </a:moveTo>
                <a:lnTo>
                  <a:pt x="9075730" y="0"/>
                </a:lnTo>
                <a:lnTo>
                  <a:pt x="9075730" y="5885544"/>
                </a:lnTo>
                <a:lnTo>
                  <a:pt x="0" y="5885544"/>
                </a:lnTo>
                <a:lnTo>
                  <a:pt x="0" y="0"/>
                </a:lnTo>
                <a:close/>
              </a:path>
            </a:pathLst>
          </a:custGeom>
          <a:blipFill>
            <a:blip r:embed="rId6"/>
            <a:stretch>
              <a:fillRect l="-6740" t="0" r="-27852" b="0"/>
            </a:stretch>
          </a:blipFill>
        </p:spPr>
      </p:sp>
    </p:spTree>
  </p:cSld>
  <p:clrMapOvr>
    <a:masterClrMapping/>
  </p:clrMapOvr>
  <p:transition spd="fast">
    <p:fade/>
  </p:transition>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3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5202B">
                <a:alpha val="19500"/>
              </a:srgbClr>
            </a:gs>
            <a:gs pos="25000">
              <a:srgbClr val="FFFFFF">
                <a:alpha val="12000"/>
              </a:srgbClr>
            </a:gs>
            <a:gs pos="50000">
              <a:srgbClr val="CB3754">
                <a:alpha val="0"/>
              </a:srgbClr>
            </a:gs>
            <a:gs pos="75000">
              <a:srgbClr val="CB3754">
                <a:alpha val="0"/>
              </a:srgbClr>
            </a:gs>
            <a:gs pos="100000">
              <a:srgbClr val="CB3754">
                <a:alpha val="32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0" y="-484832"/>
            <a:ext cx="18744374" cy="16776215"/>
          </a:xfrm>
          <a:custGeom>
            <a:avLst/>
            <a:gdLst/>
            <a:ahLst/>
            <a:cxnLst/>
            <a:rect r="r" b="b" t="t" l="l"/>
            <a:pathLst>
              <a:path h="16776215" w="18744374">
                <a:moveTo>
                  <a:pt x="0" y="0"/>
                </a:moveTo>
                <a:lnTo>
                  <a:pt x="18744374" y="0"/>
                </a:lnTo>
                <a:lnTo>
                  <a:pt x="18744374" y="16776215"/>
                </a:lnTo>
                <a:lnTo>
                  <a:pt x="0" y="1677621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633410" y="6032840"/>
            <a:ext cx="8218234" cy="7776504"/>
          </a:xfrm>
          <a:custGeom>
            <a:avLst/>
            <a:gdLst/>
            <a:ahLst/>
            <a:cxnLst/>
            <a:rect r="r" b="b" t="t" l="l"/>
            <a:pathLst>
              <a:path h="7776504" w="8218234">
                <a:moveTo>
                  <a:pt x="0" y="0"/>
                </a:moveTo>
                <a:lnTo>
                  <a:pt x="8218234" y="0"/>
                </a:lnTo>
                <a:lnTo>
                  <a:pt x="8218234" y="7776504"/>
                </a:lnTo>
                <a:lnTo>
                  <a:pt x="0" y="7776504"/>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28700" y="1028700"/>
            <a:ext cx="1659745" cy="1687161"/>
            <a:chOff x="0" y="0"/>
            <a:chExt cx="2212993" cy="2249548"/>
          </a:xfrm>
        </p:grpSpPr>
        <p:sp>
          <p:nvSpPr>
            <p:cNvPr name="Freeform 5" id="5"/>
            <p:cNvSpPr/>
            <p:nvPr/>
          </p:nvSpPr>
          <p:spPr>
            <a:xfrm flipH="false" flipV="false" rot="0">
              <a:off x="0" y="0"/>
              <a:ext cx="2212993" cy="2249548"/>
            </a:xfrm>
            <a:custGeom>
              <a:avLst/>
              <a:gdLst/>
              <a:ahLst/>
              <a:cxnLst/>
              <a:rect r="r" b="b" t="t" l="l"/>
              <a:pathLst>
                <a:path h="2249548" w="2212993">
                  <a:moveTo>
                    <a:pt x="0" y="0"/>
                  </a:moveTo>
                  <a:lnTo>
                    <a:pt x="2212993" y="0"/>
                  </a:lnTo>
                  <a:lnTo>
                    <a:pt x="2212993" y="2249548"/>
                  </a:lnTo>
                  <a:lnTo>
                    <a:pt x="0" y="22495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621648" y="364940"/>
              <a:ext cx="1078965" cy="1519669"/>
            </a:xfrm>
            <a:custGeom>
              <a:avLst/>
              <a:gdLst/>
              <a:ahLst/>
              <a:cxnLst/>
              <a:rect r="r" b="b" t="t" l="l"/>
              <a:pathLst>
                <a:path h="1519669" w="1078965">
                  <a:moveTo>
                    <a:pt x="0" y="0"/>
                  </a:moveTo>
                  <a:lnTo>
                    <a:pt x="1078965" y="0"/>
                  </a:lnTo>
                  <a:lnTo>
                    <a:pt x="1078965" y="1519669"/>
                  </a:lnTo>
                  <a:lnTo>
                    <a:pt x="0" y="151966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7" id="7"/>
          <p:cNvSpPr/>
          <p:nvPr/>
        </p:nvSpPr>
        <p:spPr>
          <a:xfrm flipH="false" flipV="false" rot="0">
            <a:off x="9144000" y="126159"/>
            <a:ext cx="10828342" cy="10160841"/>
          </a:xfrm>
          <a:custGeom>
            <a:avLst/>
            <a:gdLst/>
            <a:ahLst/>
            <a:cxnLst/>
            <a:rect r="r" b="b" t="t" l="l"/>
            <a:pathLst>
              <a:path h="10160841" w="10828342">
                <a:moveTo>
                  <a:pt x="0" y="0"/>
                </a:moveTo>
                <a:lnTo>
                  <a:pt x="10828342" y="0"/>
                </a:lnTo>
                <a:lnTo>
                  <a:pt x="10828342" y="10160841"/>
                </a:lnTo>
                <a:lnTo>
                  <a:pt x="0" y="10160841"/>
                </a:lnTo>
                <a:lnTo>
                  <a:pt x="0" y="0"/>
                </a:lnTo>
                <a:close/>
              </a:path>
            </a:pathLst>
          </a:custGeom>
          <a:blipFill>
            <a:blip r:embed="rId10">
              <a:alphaModFix amt="78000"/>
            </a:blip>
            <a:stretch>
              <a:fillRect l="0" t="0" r="0" b="0"/>
            </a:stretch>
          </a:blipFill>
        </p:spPr>
      </p:sp>
      <p:grpSp>
        <p:nvGrpSpPr>
          <p:cNvPr name="Group 8" id="8"/>
          <p:cNvGrpSpPr/>
          <p:nvPr/>
        </p:nvGrpSpPr>
        <p:grpSpPr>
          <a:xfrm rot="0">
            <a:off x="8614249" y="4206124"/>
            <a:ext cx="3086100" cy="308610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10" id="10"/>
            <p:cNvSpPr txBox="true"/>
            <p:nvPr/>
          </p:nvSpPr>
          <p:spPr>
            <a:xfrm>
              <a:off x="0" y="0"/>
              <a:ext cx="812800" cy="812800"/>
            </a:xfrm>
            <a:prstGeom prst="rect">
              <a:avLst/>
            </a:prstGeom>
          </p:spPr>
          <p:txBody>
            <a:bodyPr anchor="ctr" rtlCol="false" tIns="50800" lIns="50800" bIns="50800" rIns="50800"/>
            <a:lstStyle/>
            <a:p>
              <a:pPr algn="ctr">
                <a:lnSpc>
                  <a:spcPts val="1988"/>
                </a:lnSpc>
              </a:pPr>
            </a:p>
          </p:txBody>
        </p:sp>
      </p:grpSp>
      <p:sp>
        <p:nvSpPr>
          <p:cNvPr name="TextBox 11" id="11"/>
          <p:cNvSpPr txBox="true"/>
          <p:nvPr/>
        </p:nvSpPr>
        <p:spPr>
          <a:xfrm rot="0">
            <a:off x="-2825718" y="4463348"/>
            <a:ext cx="16049007" cy="1978203"/>
          </a:xfrm>
          <a:prstGeom prst="rect">
            <a:avLst/>
          </a:prstGeom>
        </p:spPr>
        <p:txBody>
          <a:bodyPr anchor="t" rtlCol="false" tIns="0" lIns="0" bIns="0" rIns="0">
            <a:spAutoFit/>
          </a:bodyPr>
          <a:lstStyle/>
          <a:p>
            <a:pPr algn="ctr">
              <a:lnSpc>
                <a:spcPts val="15915"/>
              </a:lnSpc>
              <a:spcBef>
                <a:spcPct val="0"/>
              </a:spcBef>
            </a:pPr>
            <a:r>
              <a:rPr lang="en-US" sz="11367">
                <a:solidFill>
                  <a:srgbClr val="450000"/>
                </a:solidFill>
                <a:latin typeface="Bobby Jones"/>
              </a:rPr>
              <a:t>IMPLEMENTATION</a:t>
            </a:r>
          </a:p>
        </p:txBody>
      </p:sp>
    </p:spTree>
  </p:cSld>
  <p:clrMapOvr>
    <a:masterClrMapping/>
  </p:clrMapOvr>
  <p:transition spd="fast">
    <p:fade/>
  </p:transition>
</p:sld>
</file>

<file path=ppt/slides/slide3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5202B">
                <a:alpha val="19500"/>
              </a:srgbClr>
            </a:gs>
            <a:gs pos="25000">
              <a:srgbClr val="FFFFFF">
                <a:alpha val="12000"/>
              </a:srgbClr>
            </a:gs>
            <a:gs pos="50000">
              <a:srgbClr val="CB3754">
                <a:alpha val="0"/>
              </a:srgbClr>
            </a:gs>
            <a:gs pos="75000">
              <a:srgbClr val="CB3754">
                <a:alpha val="0"/>
              </a:srgbClr>
            </a:gs>
            <a:gs pos="100000">
              <a:srgbClr val="CB3754">
                <a:alpha val="32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2302760">
            <a:off x="-3360369" y="572091"/>
            <a:ext cx="11083753" cy="11026967"/>
            <a:chOff x="0" y="0"/>
            <a:chExt cx="2919178" cy="2904222"/>
          </a:xfrm>
        </p:grpSpPr>
        <p:sp>
          <p:nvSpPr>
            <p:cNvPr name="Freeform 3" id="3"/>
            <p:cNvSpPr/>
            <p:nvPr/>
          </p:nvSpPr>
          <p:spPr>
            <a:xfrm flipH="false" flipV="false" rot="0">
              <a:off x="0" y="0"/>
              <a:ext cx="2919178" cy="2904222"/>
            </a:xfrm>
            <a:custGeom>
              <a:avLst/>
              <a:gdLst/>
              <a:ahLst/>
              <a:cxnLst/>
              <a:rect r="r" b="b" t="t" l="l"/>
              <a:pathLst>
                <a:path h="2904222" w="2919178">
                  <a:moveTo>
                    <a:pt x="35623" y="0"/>
                  </a:moveTo>
                  <a:lnTo>
                    <a:pt x="2883554" y="0"/>
                  </a:lnTo>
                  <a:cubicBezTo>
                    <a:pt x="2893002" y="0"/>
                    <a:pt x="2902063" y="3753"/>
                    <a:pt x="2908744" y="10434"/>
                  </a:cubicBezTo>
                  <a:cubicBezTo>
                    <a:pt x="2915425" y="17114"/>
                    <a:pt x="2919178" y="26175"/>
                    <a:pt x="2919178" y="35623"/>
                  </a:cubicBezTo>
                  <a:lnTo>
                    <a:pt x="2919178" y="2868599"/>
                  </a:lnTo>
                  <a:cubicBezTo>
                    <a:pt x="2919178" y="2888273"/>
                    <a:pt x="2903229" y="2904222"/>
                    <a:pt x="2883554" y="2904222"/>
                  </a:cubicBezTo>
                  <a:lnTo>
                    <a:pt x="35623" y="2904222"/>
                  </a:lnTo>
                  <a:cubicBezTo>
                    <a:pt x="15949" y="2904222"/>
                    <a:pt x="0" y="2888273"/>
                    <a:pt x="0" y="2868599"/>
                  </a:cubicBezTo>
                  <a:lnTo>
                    <a:pt x="0" y="35623"/>
                  </a:lnTo>
                  <a:cubicBezTo>
                    <a:pt x="0" y="15949"/>
                    <a:pt x="15949" y="0"/>
                    <a:pt x="35623" y="0"/>
                  </a:cubicBezTo>
                  <a:close/>
                </a:path>
              </a:pathLst>
            </a:custGeom>
            <a:solidFill>
              <a:srgbClr val="DB4242">
                <a:alpha val="70980"/>
              </a:srgbClr>
            </a:solidFill>
          </p:spPr>
        </p:sp>
        <p:sp>
          <p:nvSpPr>
            <p:cNvPr name="TextBox 4" id="4"/>
            <p:cNvSpPr txBox="true"/>
            <p:nvPr/>
          </p:nvSpPr>
          <p:spPr>
            <a:xfrm>
              <a:off x="0" y="0"/>
              <a:ext cx="2919178" cy="2904222"/>
            </a:xfrm>
            <a:prstGeom prst="rect">
              <a:avLst/>
            </a:prstGeom>
          </p:spPr>
          <p:txBody>
            <a:bodyPr anchor="ctr" rtlCol="false" tIns="50800" lIns="50800" bIns="50800" rIns="50800"/>
            <a:lstStyle/>
            <a:p>
              <a:pPr algn="ctr">
                <a:lnSpc>
                  <a:spcPts val="1988"/>
                </a:lnSpc>
              </a:pPr>
            </a:p>
          </p:txBody>
        </p:sp>
      </p:grpSp>
      <p:grpSp>
        <p:nvGrpSpPr>
          <p:cNvPr name="Group 5" id="5"/>
          <p:cNvGrpSpPr/>
          <p:nvPr/>
        </p:nvGrpSpPr>
        <p:grpSpPr>
          <a:xfrm rot="0">
            <a:off x="16228904" y="346466"/>
            <a:ext cx="1659745" cy="1687161"/>
            <a:chOff x="0" y="0"/>
            <a:chExt cx="2212993" cy="2249548"/>
          </a:xfrm>
        </p:grpSpPr>
        <p:sp>
          <p:nvSpPr>
            <p:cNvPr name="Freeform 6" id="6"/>
            <p:cNvSpPr/>
            <p:nvPr/>
          </p:nvSpPr>
          <p:spPr>
            <a:xfrm flipH="false" flipV="false" rot="0">
              <a:off x="0" y="0"/>
              <a:ext cx="2212993" cy="2249548"/>
            </a:xfrm>
            <a:custGeom>
              <a:avLst/>
              <a:gdLst/>
              <a:ahLst/>
              <a:cxnLst/>
              <a:rect r="r" b="b" t="t" l="l"/>
              <a:pathLst>
                <a:path h="2249548" w="2212993">
                  <a:moveTo>
                    <a:pt x="0" y="0"/>
                  </a:moveTo>
                  <a:lnTo>
                    <a:pt x="2212993" y="0"/>
                  </a:lnTo>
                  <a:lnTo>
                    <a:pt x="2212993" y="2249548"/>
                  </a:lnTo>
                  <a:lnTo>
                    <a:pt x="0" y="22495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621648" y="364940"/>
              <a:ext cx="1078965" cy="1519669"/>
            </a:xfrm>
            <a:custGeom>
              <a:avLst/>
              <a:gdLst/>
              <a:ahLst/>
              <a:cxnLst/>
              <a:rect r="r" b="b" t="t" l="l"/>
              <a:pathLst>
                <a:path h="1519669" w="1078965">
                  <a:moveTo>
                    <a:pt x="0" y="0"/>
                  </a:moveTo>
                  <a:lnTo>
                    <a:pt x="1078965" y="0"/>
                  </a:lnTo>
                  <a:lnTo>
                    <a:pt x="1078965" y="1519669"/>
                  </a:lnTo>
                  <a:lnTo>
                    <a:pt x="0" y="15196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8" id="8"/>
          <p:cNvSpPr/>
          <p:nvPr/>
        </p:nvSpPr>
        <p:spPr>
          <a:xfrm flipH="false" flipV="false" rot="0">
            <a:off x="12986014" y="4128672"/>
            <a:ext cx="10810640" cy="8229600"/>
          </a:xfrm>
          <a:custGeom>
            <a:avLst/>
            <a:gdLst/>
            <a:ahLst/>
            <a:cxnLst/>
            <a:rect r="r" b="b" t="t" l="l"/>
            <a:pathLst>
              <a:path h="8229600" w="10810640">
                <a:moveTo>
                  <a:pt x="0" y="0"/>
                </a:moveTo>
                <a:lnTo>
                  <a:pt x="10810640" y="0"/>
                </a:lnTo>
                <a:lnTo>
                  <a:pt x="10810640" y="8229600"/>
                </a:lnTo>
                <a:lnTo>
                  <a:pt x="0" y="8229600"/>
                </a:lnTo>
                <a:lnTo>
                  <a:pt x="0" y="0"/>
                </a:lnTo>
                <a:close/>
              </a:path>
            </a:pathLst>
          </a:custGeom>
          <a:blipFill>
            <a:blip r:embed="rId6"/>
            <a:stretch>
              <a:fillRect l="0" t="0" r="0" b="0"/>
            </a:stretch>
          </a:blipFill>
        </p:spPr>
      </p:sp>
      <p:sp>
        <p:nvSpPr>
          <p:cNvPr name="TextBox 9" id="9"/>
          <p:cNvSpPr txBox="true"/>
          <p:nvPr/>
        </p:nvSpPr>
        <p:spPr>
          <a:xfrm rot="0">
            <a:off x="1028700" y="3001740"/>
            <a:ext cx="9799711" cy="4321619"/>
          </a:xfrm>
          <a:prstGeom prst="rect">
            <a:avLst/>
          </a:prstGeom>
        </p:spPr>
        <p:txBody>
          <a:bodyPr anchor="t" rtlCol="false" tIns="0" lIns="0" bIns="0" rIns="0">
            <a:spAutoFit/>
          </a:bodyPr>
          <a:lstStyle/>
          <a:p>
            <a:pPr algn="l">
              <a:lnSpc>
                <a:spcPts val="3424"/>
              </a:lnSpc>
            </a:pPr>
          </a:p>
          <a:p>
            <a:pPr algn="l" marL="1230617" indent="-615309" lvl="1">
              <a:lnSpc>
                <a:spcPts val="6098"/>
              </a:lnSpc>
              <a:buFont typeface="Arial"/>
              <a:buChar char="•"/>
            </a:pPr>
            <a:r>
              <a:rPr lang="en-US" sz="5699">
                <a:solidFill>
                  <a:srgbClr val="0A0B09"/>
                </a:solidFill>
                <a:latin typeface="Inter Bold"/>
              </a:rPr>
              <a:t>L</a:t>
            </a:r>
            <a:r>
              <a:rPr lang="en-US" sz="5699">
                <a:solidFill>
                  <a:srgbClr val="0A0B09"/>
                </a:solidFill>
                <a:latin typeface="Inter Bold"/>
              </a:rPr>
              <a:t>ogin</a:t>
            </a:r>
          </a:p>
          <a:p>
            <a:pPr algn="l" marL="1230617" indent="-615309" lvl="1">
              <a:lnSpc>
                <a:spcPts val="6098"/>
              </a:lnSpc>
              <a:buFont typeface="Arial"/>
              <a:buChar char="•"/>
            </a:pPr>
            <a:r>
              <a:rPr lang="en-US" sz="5699">
                <a:solidFill>
                  <a:srgbClr val="0A0B09"/>
                </a:solidFill>
                <a:latin typeface="Inter Bold"/>
              </a:rPr>
              <a:t>Register</a:t>
            </a:r>
          </a:p>
          <a:p>
            <a:pPr algn="l" marL="1230617" indent="-615309" lvl="1">
              <a:lnSpc>
                <a:spcPts val="6098"/>
              </a:lnSpc>
              <a:buFont typeface="Arial"/>
              <a:buChar char="•"/>
            </a:pPr>
            <a:r>
              <a:rPr lang="en-US" sz="5699">
                <a:solidFill>
                  <a:srgbClr val="0A0B09"/>
                </a:solidFill>
                <a:latin typeface="Inter Bold"/>
              </a:rPr>
              <a:t>Land page </a:t>
            </a:r>
          </a:p>
          <a:p>
            <a:pPr algn="l" marL="1230617" indent="-615309" lvl="1">
              <a:lnSpc>
                <a:spcPts val="6098"/>
              </a:lnSpc>
              <a:buFont typeface="Arial"/>
              <a:buChar char="•"/>
            </a:pPr>
            <a:r>
              <a:rPr lang="en-US" sz="5699">
                <a:solidFill>
                  <a:srgbClr val="0A0B09"/>
                </a:solidFill>
                <a:latin typeface="Inter Bold"/>
              </a:rPr>
              <a:t>Donation</a:t>
            </a:r>
          </a:p>
          <a:p>
            <a:pPr algn="l" marL="1230617" indent="-615309" lvl="1">
              <a:lnSpc>
                <a:spcPts val="6098"/>
              </a:lnSpc>
              <a:spcBef>
                <a:spcPct val="0"/>
              </a:spcBef>
              <a:buFont typeface="Arial"/>
              <a:buChar char="•"/>
            </a:pPr>
            <a:r>
              <a:rPr lang="en-US" sz="5699">
                <a:solidFill>
                  <a:srgbClr val="0A0B09"/>
                </a:solidFill>
                <a:latin typeface="Inter Bold"/>
              </a:rPr>
              <a:t>Search</a:t>
            </a:r>
          </a:p>
        </p:txBody>
      </p:sp>
    </p:spTree>
  </p:cSld>
  <p:clrMapOvr>
    <a:masterClrMapping/>
  </p:clrMapOvr>
  <p:transition spd="fast">
    <p:fade/>
  </p:transition>
</p:sld>
</file>

<file path=ppt/slides/slide3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5202B">
                <a:alpha val="19500"/>
              </a:srgbClr>
            </a:gs>
            <a:gs pos="25000">
              <a:srgbClr val="FFFFFF">
                <a:alpha val="12000"/>
              </a:srgbClr>
            </a:gs>
            <a:gs pos="50000">
              <a:srgbClr val="CB3754">
                <a:alpha val="0"/>
              </a:srgbClr>
            </a:gs>
            <a:gs pos="75000">
              <a:srgbClr val="CB3754">
                <a:alpha val="0"/>
              </a:srgbClr>
            </a:gs>
            <a:gs pos="100000">
              <a:srgbClr val="CB3754">
                <a:alpha val="32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6429428" y="167474"/>
            <a:ext cx="1659745" cy="1687161"/>
            <a:chOff x="0" y="0"/>
            <a:chExt cx="2212993" cy="2249548"/>
          </a:xfrm>
        </p:grpSpPr>
        <p:sp>
          <p:nvSpPr>
            <p:cNvPr name="Freeform 3" id="3"/>
            <p:cNvSpPr/>
            <p:nvPr/>
          </p:nvSpPr>
          <p:spPr>
            <a:xfrm flipH="false" flipV="false" rot="0">
              <a:off x="0" y="0"/>
              <a:ext cx="2212993" cy="2249548"/>
            </a:xfrm>
            <a:custGeom>
              <a:avLst/>
              <a:gdLst/>
              <a:ahLst/>
              <a:cxnLst/>
              <a:rect r="r" b="b" t="t" l="l"/>
              <a:pathLst>
                <a:path h="2249548" w="2212993">
                  <a:moveTo>
                    <a:pt x="0" y="0"/>
                  </a:moveTo>
                  <a:lnTo>
                    <a:pt x="2212993" y="0"/>
                  </a:lnTo>
                  <a:lnTo>
                    <a:pt x="2212993" y="2249548"/>
                  </a:lnTo>
                  <a:lnTo>
                    <a:pt x="0" y="22495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21648" y="364940"/>
              <a:ext cx="1078965" cy="1519669"/>
            </a:xfrm>
            <a:custGeom>
              <a:avLst/>
              <a:gdLst/>
              <a:ahLst/>
              <a:cxnLst/>
              <a:rect r="r" b="b" t="t" l="l"/>
              <a:pathLst>
                <a:path h="1519669" w="1078965">
                  <a:moveTo>
                    <a:pt x="0" y="0"/>
                  </a:moveTo>
                  <a:lnTo>
                    <a:pt x="1078965" y="0"/>
                  </a:lnTo>
                  <a:lnTo>
                    <a:pt x="1078965" y="1519669"/>
                  </a:lnTo>
                  <a:lnTo>
                    <a:pt x="0" y="15196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5" id="5"/>
          <p:cNvSpPr/>
          <p:nvPr/>
        </p:nvSpPr>
        <p:spPr>
          <a:xfrm flipH="false" flipV="false" rot="0">
            <a:off x="10913417" y="9533890"/>
            <a:ext cx="6218830" cy="462363"/>
          </a:xfrm>
          <a:custGeom>
            <a:avLst/>
            <a:gdLst/>
            <a:ahLst/>
            <a:cxnLst/>
            <a:rect r="r" b="b" t="t" l="l"/>
            <a:pathLst>
              <a:path h="462363" w="6218830">
                <a:moveTo>
                  <a:pt x="0" y="0"/>
                </a:moveTo>
                <a:lnTo>
                  <a:pt x="6218830" y="0"/>
                </a:lnTo>
                <a:lnTo>
                  <a:pt x="6218830" y="462363"/>
                </a:lnTo>
                <a:lnTo>
                  <a:pt x="0" y="462363"/>
                </a:lnTo>
                <a:lnTo>
                  <a:pt x="0" y="0"/>
                </a:lnTo>
                <a:close/>
              </a:path>
            </a:pathLst>
          </a:custGeom>
          <a:blipFill>
            <a:blip r:embed="rId6"/>
            <a:stretch>
              <a:fillRect l="-8312" t="0" r="-8312" b="0"/>
            </a:stretch>
          </a:blipFill>
        </p:spPr>
      </p:sp>
      <p:sp>
        <p:nvSpPr>
          <p:cNvPr name="Freeform 6" id="6"/>
          <p:cNvSpPr/>
          <p:nvPr/>
        </p:nvSpPr>
        <p:spPr>
          <a:xfrm flipH="false" flipV="false" rot="0">
            <a:off x="10703364" y="3773302"/>
            <a:ext cx="13111872" cy="9981412"/>
          </a:xfrm>
          <a:custGeom>
            <a:avLst/>
            <a:gdLst/>
            <a:ahLst/>
            <a:cxnLst/>
            <a:rect r="r" b="b" t="t" l="l"/>
            <a:pathLst>
              <a:path h="9981412" w="13111872">
                <a:moveTo>
                  <a:pt x="0" y="0"/>
                </a:moveTo>
                <a:lnTo>
                  <a:pt x="13111872" y="0"/>
                </a:lnTo>
                <a:lnTo>
                  <a:pt x="13111872" y="9981413"/>
                </a:lnTo>
                <a:lnTo>
                  <a:pt x="0" y="9981413"/>
                </a:lnTo>
                <a:lnTo>
                  <a:pt x="0" y="0"/>
                </a:lnTo>
                <a:close/>
              </a:path>
            </a:pathLst>
          </a:custGeom>
          <a:blipFill>
            <a:blip r:embed="rId7">
              <a:alphaModFix amt="16000"/>
            </a:blip>
            <a:stretch>
              <a:fillRect l="0" t="0" r="0" b="0"/>
            </a:stretch>
          </a:blipFill>
        </p:spPr>
      </p:sp>
      <p:grpSp>
        <p:nvGrpSpPr>
          <p:cNvPr name="Group 7" id="7"/>
          <p:cNvGrpSpPr/>
          <p:nvPr/>
        </p:nvGrpSpPr>
        <p:grpSpPr>
          <a:xfrm rot="0">
            <a:off x="7121153" y="476770"/>
            <a:ext cx="3700995" cy="1103861"/>
            <a:chOff x="0" y="0"/>
            <a:chExt cx="974748" cy="290729"/>
          </a:xfrm>
        </p:grpSpPr>
        <p:sp>
          <p:nvSpPr>
            <p:cNvPr name="Freeform 8" id="8"/>
            <p:cNvSpPr/>
            <p:nvPr/>
          </p:nvSpPr>
          <p:spPr>
            <a:xfrm flipH="false" flipV="false" rot="0">
              <a:off x="0" y="0"/>
              <a:ext cx="974748" cy="290729"/>
            </a:xfrm>
            <a:custGeom>
              <a:avLst/>
              <a:gdLst/>
              <a:ahLst/>
              <a:cxnLst/>
              <a:rect r="r" b="b" t="t" l="l"/>
              <a:pathLst>
                <a:path h="290729" w="974748">
                  <a:moveTo>
                    <a:pt x="106684" y="0"/>
                  </a:moveTo>
                  <a:lnTo>
                    <a:pt x="868063" y="0"/>
                  </a:lnTo>
                  <a:cubicBezTo>
                    <a:pt x="896358" y="0"/>
                    <a:pt x="923493" y="11240"/>
                    <a:pt x="943500" y="31247"/>
                  </a:cubicBezTo>
                  <a:cubicBezTo>
                    <a:pt x="963508" y="51254"/>
                    <a:pt x="974748" y="78390"/>
                    <a:pt x="974748" y="106684"/>
                  </a:cubicBezTo>
                  <a:lnTo>
                    <a:pt x="974748" y="184044"/>
                  </a:lnTo>
                  <a:cubicBezTo>
                    <a:pt x="974748" y="242965"/>
                    <a:pt x="926983" y="290729"/>
                    <a:pt x="868063" y="290729"/>
                  </a:cubicBezTo>
                  <a:lnTo>
                    <a:pt x="106684" y="290729"/>
                  </a:lnTo>
                  <a:cubicBezTo>
                    <a:pt x="78390" y="290729"/>
                    <a:pt x="51254" y="279489"/>
                    <a:pt x="31247" y="259482"/>
                  </a:cubicBezTo>
                  <a:cubicBezTo>
                    <a:pt x="11240" y="239474"/>
                    <a:pt x="0" y="212339"/>
                    <a:pt x="0" y="184044"/>
                  </a:cubicBezTo>
                  <a:lnTo>
                    <a:pt x="0" y="106684"/>
                  </a:lnTo>
                  <a:cubicBezTo>
                    <a:pt x="0" y="47764"/>
                    <a:pt x="47764" y="0"/>
                    <a:pt x="106684" y="0"/>
                  </a:cubicBezTo>
                  <a:close/>
                </a:path>
              </a:pathLst>
            </a:custGeom>
            <a:solidFill>
              <a:srgbClr val="DB4242"/>
            </a:solidFill>
          </p:spPr>
        </p:sp>
        <p:sp>
          <p:nvSpPr>
            <p:cNvPr name="TextBox 9" id="9"/>
            <p:cNvSpPr txBox="true"/>
            <p:nvPr/>
          </p:nvSpPr>
          <p:spPr>
            <a:xfrm>
              <a:off x="0" y="0"/>
              <a:ext cx="974748" cy="290729"/>
            </a:xfrm>
            <a:prstGeom prst="rect">
              <a:avLst/>
            </a:prstGeom>
          </p:spPr>
          <p:txBody>
            <a:bodyPr anchor="ctr" rtlCol="false" tIns="50800" lIns="50800" bIns="50800" rIns="50800"/>
            <a:lstStyle/>
            <a:p>
              <a:pPr algn="ctr">
                <a:lnSpc>
                  <a:spcPts val="1988"/>
                </a:lnSpc>
              </a:pPr>
            </a:p>
          </p:txBody>
        </p:sp>
      </p:grpSp>
      <p:sp>
        <p:nvSpPr>
          <p:cNvPr name="Freeform 10" id="10"/>
          <p:cNvSpPr/>
          <p:nvPr/>
        </p:nvSpPr>
        <p:spPr>
          <a:xfrm flipH="false" flipV="false" rot="0">
            <a:off x="5486400" y="364236"/>
            <a:ext cx="7315200" cy="1328928"/>
          </a:xfrm>
          <a:custGeom>
            <a:avLst/>
            <a:gdLst/>
            <a:ahLst/>
            <a:cxnLst/>
            <a:rect r="r" b="b" t="t" l="l"/>
            <a:pathLst>
              <a:path h="1328928" w="7315200">
                <a:moveTo>
                  <a:pt x="0" y="0"/>
                </a:moveTo>
                <a:lnTo>
                  <a:pt x="7315200" y="0"/>
                </a:lnTo>
                <a:lnTo>
                  <a:pt x="7315200" y="1328928"/>
                </a:lnTo>
                <a:lnTo>
                  <a:pt x="0" y="13289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10663944" y="8497369"/>
            <a:ext cx="6218830" cy="462363"/>
          </a:xfrm>
          <a:custGeom>
            <a:avLst/>
            <a:gdLst/>
            <a:ahLst/>
            <a:cxnLst/>
            <a:rect r="r" b="b" t="t" l="l"/>
            <a:pathLst>
              <a:path h="462363" w="6218830">
                <a:moveTo>
                  <a:pt x="0" y="0"/>
                </a:moveTo>
                <a:lnTo>
                  <a:pt x="6218830" y="0"/>
                </a:lnTo>
                <a:lnTo>
                  <a:pt x="6218830" y="462363"/>
                </a:lnTo>
                <a:lnTo>
                  <a:pt x="0" y="462363"/>
                </a:lnTo>
                <a:lnTo>
                  <a:pt x="0" y="0"/>
                </a:lnTo>
                <a:close/>
              </a:path>
            </a:pathLst>
          </a:custGeom>
          <a:blipFill>
            <a:blip r:embed="rId6"/>
            <a:stretch>
              <a:fillRect l="-8312" t="0" r="-8312" b="0"/>
            </a:stretch>
          </a:blipFill>
        </p:spPr>
      </p:sp>
      <p:grpSp>
        <p:nvGrpSpPr>
          <p:cNvPr name="Group 12" id="12"/>
          <p:cNvGrpSpPr/>
          <p:nvPr/>
        </p:nvGrpSpPr>
        <p:grpSpPr>
          <a:xfrm rot="0">
            <a:off x="10489462" y="2847929"/>
            <a:ext cx="6567793" cy="6800125"/>
            <a:chOff x="0" y="0"/>
            <a:chExt cx="717609" cy="742994"/>
          </a:xfrm>
        </p:grpSpPr>
        <p:sp>
          <p:nvSpPr>
            <p:cNvPr name="Freeform 13" id="13"/>
            <p:cNvSpPr/>
            <p:nvPr/>
          </p:nvSpPr>
          <p:spPr>
            <a:xfrm flipH="false" flipV="false" rot="0">
              <a:off x="0" y="0"/>
              <a:ext cx="717609" cy="742994"/>
            </a:xfrm>
            <a:custGeom>
              <a:avLst/>
              <a:gdLst/>
              <a:ahLst/>
              <a:cxnLst/>
              <a:rect r="r" b="b" t="t" l="l"/>
              <a:pathLst>
                <a:path h="742994" w="717609">
                  <a:moveTo>
                    <a:pt x="27112" y="0"/>
                  </a:moveTo>
                  <a:lnTo>
                    <a:pt x="690497" y="0"/>
                  </a:lnTo>
                  <a:cubicBezTo>
                    <a:pt x="705471" y="0"/>
                    <a:pt x="717609" y="12138"/>
                    <a:pt x="717609" y="27112"/>
                  </a:cubicBezTo>
                  <a:lnTo>
                    <a:pt x="717609" y="715882"/>
                  </a:lnTo>
                  <a:cubicBezTo>
                    <a:pt x="717609" y="723073"/>
                    <a:pt x="714752" y="729969"/>
                    <a:pt x="709668" y="735053"/>
                  </a:cubicBezTo>
                  <a:cubicBezTo>
                    <a:pt x="704584" y="740138"/>
                    <a:pt x="697688" y="742994"/>
                    <a:pt x="690497" y="742994"/>
                  </a:cubicBezTo>
                  <a:lnTo>
                    <a:pt x="27112" y="742994"/>
                  </a:lnTo>
                  <a:cubicBezTo>
                    <a:pt x="12138" y="742994"/>
                    <a:pt x="0" y="730856"/>
                    <a:pt x="0" y="715882"/>
                  </a:cubicBezTo>
                  <a:lnTo>
                    <a:pt x="0" y="27112"/>
                  </a:lnTo>
                  <a:cubicBezTo>
                    <a:pt x="0" y="12138"/>
                    <a:pt x="12138" y="0"/>
                    <a:pt x="27112" y="0"/>
                  </a:cubicBezTo>
                  <a:close/>
                </a:path>
              </a:pathLst>
            </a:custGeom>
            <a:blipFill>
              <a:blip r:embed="rId10"/>
              <a:stretch>
                <a:fillRect l="-93340" t="-24080" r="0" b="-45731"/>
              </a:stretch>
            </a:blipFill>
          </p:spPr>
        </p:sp>
      </p:grpSp>
      <p:sp>
        <p:nvSpPr>
          <p:cNvPr name="TextBox 14" id="14"/>
          <p:cNvSpPr txBox="true"/>
          <p:nvPr/>
        </p:nvSpPr>
        <p:spPr>
          <a:xfrm rot="0">
            <a:off x="7722697" y="205574"/>
            <a:ext cx="3190720" cy="2007044"/>
          </a:xfrm>
          <a:prstGeom prst="rect">
            <a:avLst/>
          </a:prstGeom>
        </p:spPr>
        <p:txBody>
          <a:bodyPr anchor="t" rtlCol="false" tIns="0" lIns="0" bIns="0" rIns="0">
            <a:spAutoFit/>
          </a:bodyPr>
          <a:lstStyle/>
          <a:p>
            <a:pPr algn="l">
              <a:lnSpc>
                <a:spcPts val="3424"/>
              </a:lnSpc>
            </a:pPr>
          </a:p>
          <a:p>
            <a:pPr algn="l">
              <a:lnSpc>
                <a:spcPts val="6098"/>
              </a:lnSpc>
            </a:pPr>
            <a:r>
              <a:rPr lang="en-US" sz="5699">
                <a:solidFill>
                  <a:srgbClr val="0A0B09"/>
                </a:solidFill>
                <a:latin typeface="Inter"/>
              </a:rPr>
              <a:t>Register</a:t>
            </a:r>
          </a:p>
          <a:p>
            <a:pPr algn="l">
              <a:lnSpc>
                <a:spcPts val="6098"/>
              </a:lnSpc>
              <a:spcBef>
                <a:spcPct val="0"/>
              </a:spcBef>
            </a:pPr>
          </a:p>
        </p:txBody>
      </p:sp>
      <p:sp>
        <p:nvSpPr>
          <p:cNvPr name="TextBox 15" id="15"/>
          <p:cNvSpPr txBox="true"/>
          <p:nvPr/>
        </p:nvSpPr>
        <p:spPr>
          <a:xfrm rot="0">
            <a:off x="1497759" y="2857454"/>
            <a:ext cx="7977282" cy="6276283"/>
          </a:xfrm>
          <a:prstGeom prst="rect">
            <a:avLst/>
          </a:prstGeom>
        </p:spPr>
        <p:txBody>
          <a:bodyPr anchor="t" rtlCol="false" tIns="0" lIns="0" bIns="0" rIns="0">
            <a:spAutoFit/>
          </a:bodyPr>
          <a:lstStyle/>
          <a:p>
            <a:pPr algn="l">
              <a:lnSpc>
                <a:spcPts val="3820"/>
              </a:lnSpc>
              <a:spcBef>
                <a:spcPct val="0"/>
              </a:spcBef>
            </a:pPr>
            <a:r>
              <a:rPr lang="en-US" sz="3183">
                <a:solidFill>
                  <a:srgbClr val="0A0B09"/>
                </a:solidFill>
                <a:latin typeface="Garet Light"/>
              </a:rPr>
              <a:t>The user enters their username, email, phone, age, blood type, password, and confirms the password. The system verifies the email format and password security. If the email is already registered, an error message is shown. If not, the system hashes the password and inserts the user's details into the database, optionally sending a confirmation email. Based on these steps, the system allows or denies the user's access.</a:t>
            </a:r>
          </a:p>
        </p:txBody>
      </p:sp>
    </p:spTree>
  </p:cSld>
  <p:clrMapOvr>
    <a:masterClrMapping/>
  </p:clrMapOvr>
  <p:transition spd="fast">
    <p:fade/>
  </p:transition>
</p:sld>
</file>

<file path=ppt/slides/slide3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5202B">
                <a:alpha val="19500"/>
              </a:srgbClr>
            </a:gs>
            <a:gs pos="25000">
              <a:srgbClr val="FFFFFF">
                <a:alpha val="12000"/>
              </a:srgbClr>
            </a:gs>
            <a:gs pos="50000">
              <a:srgbClr val="CB3754">
                <a:alpha val="0"/>
              </a:srgbClr>
            </a:gs>
            <a:gs pos="75000">
              <a:srgbClr val="CB3754">
                <a:alpha val="0"/>
              </a:srgbClr>
            </a:gs>
            <a:gs pos="100000">
              <a:srgbClr val="CB3754">
                <a:alpha val="32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4326278" y="-546030"/>
            <a:ext cx="16309181" cy="12231885"/>
          </a:xfrm>
          <a:custGeom>
            <a:avLst/>
            <a:gdLst/>
            <a:ahLst/>
            <a:cxnLst/>
            <a:rect r="r" b="b" t="t" l="l"/>
            <a:pathLst>
              <a:path h="12231885" w="16309181">
                <a:moveTo>
                  <a:pt x="0" y="0"/>
                </a:moveTo>
                <a:lnTo>
                  <a:pt x="16309181" y="0"/>
                </a:lnTo>
                <a:lnTo>
                  <a:pt x="16309181" y="12231885"/>
                </a:lnTo>
                <a:lnTo>
                  <a:pt x="0" y="12231885"/>
                </a:lnTo>
                <a:lnTo>
                  <a:pt x="0" y="0"/>
                </a:lnTo>
                <a:close/>
              </a:path>
            </a:pathLst>
          </a:custGeom>
          <a:blipFill>
            <a:blip r:embed="rId2">
              <a:alphaModFix amt="52000"/>
            </a:blip>
            <a:stretch>
              <a:fillRect l="0" t="0" r="0" b="0"/>
            </a:stretch>
          </a:blipFill>
        </p:spPr>
      </p:sp>
      <p:grpSp>
        <p:nvGrpSpPr>
          <p:cNvPr name="Group 3" id="3"/>
          <p:cNvGrpSpPr/>
          <p:nvPr/>
        </p:nvGrpSpPr>
        <p:grpSpPr>
          <a:xfrm rot="0">
            <a:off x="16429428" y="167474"/>
            <a:ext cx="1659745" cy="1687161"/>
            <a:chOff x="0" y="0"/>
            <a:chExt cx="2212993" cy="2249548"/>
          </a:xfrm>
        </p:grpSpPr>
        <p:sp>
          <p:nvSpPr>
            <p:cNvPr name="Freeform 4" id="4"/>
            <p:cNvSpPr/>
            <p:nvPr/>
          </p:nvSpPr>
          <p:spPr>
            <a:xfrm flipH="false" flipV="false" rot="0">
              <a:off x="0" y="0"/>
              <a:ext cx="2212993" cy="2249548"/>
            </a:xfrm>
            <a:custGeom>
              <a:avLst/>
              <a:gdLst/>
              <a:ahLst/>
              <a:cxnLst/>
              <a:rect r="r" b="b" t="t" l="l"/>
              <a:pathLst>
                <a:path h="2249548" w="2212993">
                  <a:moveTo>
                    <a:pt x="0" y="0"/>
                  </a:moveTo>
                  <a:lnTo>
                    <a:pt x="2212993" y="0"/>
                  </a:lnTo>
                  <a:lnTo>
                    <a:pt x="2212993" y="2249548"/>
                  </a:lnTo>
                  <a:lnTo>
                    <a:pt x="0" y="22495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21648" y="364940"/>
              <a:ext cx="1078965" cy="1519669"/>
            </a:xfrm>
            <a:custGeom>
              <a:avLst/>
              <a:gdLst/>
              <a:ahLst/>
              <a:cxnLst/>
              <a:rect r="r" b="b" t="t" l="l"/>
              <a:pathLst>
                <a:path h="1519669" w="1078965">
                  <a:moveTo>
                    <a:pt x="0" y="0"/>
                  </a:moveTo>
                  <a:lnTo>
                    <a:pt x="1078965" y="0"/>
                  </a:lnTo>
                  <a:lnTo>
                    <a:pt x="1078965" y="1519669"/>
                  </a:lnTo>
                  <a:lnTo>
                    <a:pt x="0" y="15196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Freeform 6" id="6"/>
          <p:cNvSpPr/>
          <p:nvPr/>
        </p:nvSpPr>
        <p:spPr>
          <a:xfrm flipH="false" flipV="false" rot="0">
            <a:off x="10703364" y="3773302"/>
            <a:ext cx="13111872" cy="9981412"/>
          </a:xfrm>
          <a:custGeom>
            <a:avLst/>
            <a:gdLst/>
            <a:ahLst/>
            <a:cxnLst/>
            <a:rect r="r" b="b" t="t" l="l"/>
            <a:pathLst>
              <a:path h="9981412" w="13111872">
                <a:moveTo>
                  <a:pt x="0" y="0"/>
                </a:moveTo>
                <a:lnTo>
                  <a:pt x="13111872" y="0"/>
                </a:lnTo>
                <a:lnTo>
                  <a:pt x="13111872" y="9981413"/>
                </a:lnTo>
                <a:lnTo>
                  <a:pt x="0" y="9981413"/>
                </a:lnTo>
                <a:lnTo>
                  <a:pt x="0" y="0"/>
                </a:lnTo>
                <a:close/>
              </a:path>
            </a:pathLst>
          </a:custGeom>
          <a:blipFill>
            <a:blip r:embed="rId7">
              <a:alphaModFix amt="16000"/>
            </a:blip>
            <a:stretch>
              <a:fillRect l="0" t="0" r="0" b="0"/>
            </a:stretch>
          </a:blipFill>
        </p:spPr>
      </p:sp>
      <p:grpSp>
        <p:nvGrpSpPr>
          <p:cNvPr name="Group 7" id="7"/>
          <p:cNvGrpSpPr/>
          <p:nvPr/>
        </p:nvGrpSpPr>
        <p:grpSpPr>
          <a:xfrm rot="0">
            <a:off x="7121153" y="476770"/>
            <a:ext cx="3700995" cy="1103861"/>
            <a:chOff x="0" y="0"/>
            <a:chExt cx="974748" cy="290729"/>
          </a:xfrm>
        </p:grpSpPr>
        <p:sp>
          <p:nvSpPr>
            <p:cNvPr name="Freeform 8" id="8"/>
            <p:cNvSpPr/>
            <p:nvPr/>
          </p:nvSpPr>
          <p:spPr>
            <a:xfrm flipH="false" flipV="false" rot="0">
              <a:off x="0" y="0"/>
              <a:ext cx="974748" cy="290729"/>
            </a:xfrm>
            <a:custGeom>
              <a:avLst/>
              <a:gdLst/>
              <a:ahLst/>
              <a:cxnLst/>
              <a:rect r="r" b="b" t="t" l="l"/>
              <a:pathLst>
                <a:path h="290729" w="974748">
                  <a:moveTo>
                    <a:pt x="106684" y="0"/>
                  </a:moveTo>
                  <a:lnTo>
                    <a:pt x="868063" y="0"/>
                  </a:lnTo>
                  <a:cubicBezTo>
                    <a:pt x="896358" y="0"/>
                    <a:pt x="923493" y="11240"/>
                    <a:pt x="943500" y="31247"/>
                  </a:cubicBezTo>
                  <a:cubicBezTo>
                    <a:pt x="963508" y="51254"/>
                    <a:pt x="974748" y="78390"/>
                    <a:pt x="974748" y="106684"/>
                  </a:cubicBezTo>
                  <a:lnTo>
                    <a:pt x="974748" y="184044"/>
                  </a:lnTo>
                  <a:cubicBezTo>
                    <a:pt x="974748" y="242965"/>
                    <a:pt x="926983" y="290729"/>
                    <a:pt x="868063" y="290729"/>
                  </a:cubicBezTo>
                  <a:lnTo>
                    <a:pt x="106684" y="290729"/>
                  </a:lnTo>
                  <a:cubicBezTo>
                    <a:pt x="78390" y="290729"/>
                    <a:pt x="51254" y="279489"/>
                    <a:pt x="31247" y="259482"/>
                  </a:cubicBezTo>
                  <a:cubicBezTo>
                    <a:pt x="11240" y="239474"/>
                    <a:pt x="0" y="212339"/>
                    <a:pt x="0" y="184044"/>
                  </a:cubicBezTo>
                  <a:lnTo>
                    <a:pt x="0" y="106684"/>
                  </a:lnTo>
                  <a:cubicBezTo>
                    <a:pt x="0" y="47764"/>
                    <a:pt x="47764" y="0"/>
                    <a:pt x="106684" y="0"/>
                  </a:cubicBezTo>
                  <a:close/>
                </a:path>
              </a:pathLst>
            </a:custGeom>
            <a:solidFill>
              <a:srgbClr val="DB4242"/>
            </a:solidFill>
          </p:spPr>
        </p:sp>
        <p:sp>
          <p:nvSpPr>
            <p:cNvPr name="TextBox 9" id="9"/>
            <p:cNvSpPr txBox="true"/>
            <p:nvPr/>
          </p:nvSpPr>
          <p:spPr>
            <a:xfrm>
              <a:off x="0" y="0"/>
              <a:ext cx="974748" cy="290729"/>
            </a:xfrm>
            <a:prstGeom prst="rect">
              <a:avLst/>
            </a:prstGeom>
          </p:spPr>
          <p:txBody>
            <a:bodyPr anchor="ctr" rtlCol="false" tIns="50800" lIns="50800" bIns="50800" rIns="50800"/>
            <a:lstStyle/>
            <a:p>
              <a:pPr algn="ctr">
                <a:lnSpc>
                  <a:spcPts val="1988"/>
                </a:lnSpc>
              </a:pPr>
            </a:p>
          </p:txBody>
        </p:sp>
      </p:grpSp>
      <p:sp>
        <p:nvSpPr>
          <p:cNvPr name="Freeform 10" id="10"/>
          <p:cNvSpPr/>
          <p:nvPr/>
        </p:nvSpPr>
        <p:spPr>
          <a:xfrm flipH="false" flipV="false" rot="0">
            <a:off x="5486400" y="364236"/>
            <a:ext cx="7315200" cy="1328928"/>
          </a:xfrm>
          <a:custGeom>
            <a:avLst/>
            <a:gdLst/>
            <a:ahLst/>
            <a:cxnLst/>
            <a:rect r="r" b="b" t="t" l="l"/>
            <a:pathLst>
              <a:path h="1328928" w="7315200">
                <a:moveTo>
                  <a:pt x="0" y="0"/>
                </a:moveTo>
                <a:lnTo>
                  <a:pt x="7315200" y="0"/>
                </a:lnTo>
                <a:lnTo>
                  <a:pt x="7315200" y="1328928"/>
                </a:lnTo>
                <a:lnTo>
                  <a:pt x="0" y="13289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10663944" y="8497369"/>
            <a:ext cx="6218830" cy="462363"/>
          </a:xfrm>
          <a:custGeom>
            <a:avLst/>
            <a:gdLst/>
            <a:ahLst/>
            <a:cxnLst/>
            <a:rect r="r" b="b" t="t" l="l"/>
            <a:pathLst>
              <a:path h="462363" w="6218830">
                <a:moveTo>
                  <a:pt x="0" y="0"/>
                </a:moveTo>
                <a:lnTo>
                  <a:pt x="6218830" y="0"/>
                </a:lnTo>
                <a:lnTo>
                  <a:pt x="6218830" y="462363"/>
                </a:lnTo>
                <a:lnTo>
                  <a:pt x="0" y="462363"/>
                </a:lnTo>
                <a:lnTo>
                  <a:pt x="0" y="0"/>
                </a:lnTo>
                <a:close/>
              </a:path>
            </a:pathLst>
          </a:custGeom>
          <a:blipFill>
            <a:blip r:embed="rId10"/>
            <a:stretch>
              <a:fillRect l="-8312" t="0" r="-8312" b="0"/>
            </a:stretch>
          </a:blipFill>
        </p:spPr>
      </p:sp>
      <p:grpSp>
        <p:nvGrpSpPr>
          <p:cNvPr name="Group 12" id="12"/>
          <p:cNvGrpSpPr/>
          <p:nvPr/>
        </p:nvGrpSpPr>
        <p:grpSpPr>
          <a:xfrm rot="0">
            <a:off x="10479426" y="2561729"/>
            <a:ext cx="6779874" cy="6016367"/>
            <a:chOff x="0" y="0"/>
            <a:chExt cx="787340" cy="698675"/>
          </a:xfrm>
        </p:grpSpPr>
        <p:sp>
          <p:nvSpPr>
            <p:cNvPr name="Freeform 13" id="13"/>
            <p:cNvSpPr/>
            <p:nvPr/>
          </p:nvSpPr>
          <p:spPr>
            <a:xfrm flipH="false" flipV="false" rot="0">
              <a:off x="0" y="0"/>
              <a:ext cx="787340" cy="698675"/>
            </a:xfrm>
            <a:custGeom>
              <a:avLst/>
              <a:gdLst/>
              <a:ahLst/>
              <a:cxnLst/>
              <a:rect r="r" b="b" t="t" l="l"/>
              <a:pathLst>
                <a:path h="698675" w="787340">
                  <a:moveTo>
                    <a:pt x="26264" y="0"/>
                  </a:moveTo>
                  <a:lnTo>
                    <a:pt x="761077" y="0"/>
                  </a:lnTo>
                  <a:cubicBezTo>
                    <a:pt x="768042" y="0"/>
                    <a:pt x="774722" y="2767"/>
                    <a:pt x="779648" y="7692"/>
                  </a:cubicBezTo>
                  <a:cubicBezTo>
                    <a:pt x="784573" y="12618"/>
                    <a:pt x="787340" y="19298"/>
                    <a:pt x="787340" y="26264"/>
                  </a:cubicBezTo>
                  <a:lnTo>
                    <a:pt x="787340" y="672411"/>
                  </a:lnTo>
                  <a:cubicBezTo>
                    <a:pt x="787340" y="686916"/>
                    <a:pt x="775582" y="698675"/>
                    <a:pt x="761077" y="698675"/>
                  </a:cubicBezTo>
                  <a:lnTo>
                    <a:pt x="26264" y="698675"/>
                  </a:lnTo>
                  <a:cubicBezTo>
                    <a:pt x="11759" y="698675"/>
                    <a:pt x="0" y="686916"/>
                    <a:pt x="0" y="672411"/>
                  </a:cubicBezTo>
                  <a:lnTo>
                    <a:pt x="0" y="26264"/>
                  </a:lnTo>
                  <a:cubicBezTo>
                    <a:pt x="0" y="11759"/>
                    <a:pt x="11759" y="0"/>
                    <a:pt x="26264" y="0"/>
                  </a:cubicBezTo>
                  <a:close/>
                </a:path>
              </a:pathLst>
            </a:custGeom>
            <a:blipFill>
              <a:blip r:embed="rId11"/>
              <a:stretch>
                <a:fillRect l="0" t="-7712" r="-93340" b="-90419"/>
              </a:stretch>
            </a:blipFill>
          </p:spPr>
        </p:sp>
      </p:grpSp>
      <p:sp>
        <p:nvSpPr>
          <p:cNvPr name="TextBox 14" id="14"/>
          <p:cNvSpPr txBox="true"/>
          <p:nvPr/>
        </p:nvSpPr>
        <p:spPr>
          <a:xfrm rot="0">
            <a:off x="8165653" y="205574"/>
            <a:ext cx="2313773" cy="2007044"/>
          </a:xfrm>
          <a:prstGeom prst="rect">
            <a:avLst/>
          </a:prstGeom>
        </p:spPr>
        <p:txBody>
          <a:bodyPr anchor="t" rtlCol="false" tIns="0" lIns="0" bIns="0" rIns="0">
            <a:spAutoFit/>
          </a:bodyPr>
          <a:lstStyle/>
          <a:p>
            <a:pPr algn="l">
              <a:lnSpc>
                <a:spcPts val="3424"/>
              </a:lnSpc>
            </a:pPr>
          </a:p>
          <a:p>
            <a:pPr algn="l">
              <a:lnSpc>
                <a:spcPts val="6098"/>
              </a:lnSpc>
            </a:pPr>
            <a:r>
              <a:rPr lang="en-US" sz="5699">
                <a:solidFill>
                  <a:srgbClr val="0A0B09"/>
                </a:solidFill>
                <a:latin typeface="Inter"/>
              </a:rPr>
              <a:t>L</a:t>
            </a:r>
            <a:r>
              <a:rPr lang="en-US" sz="5699">
                <a:solidFill>
                  <a:srgbClr val="0A0B09"/>
                </a:solidFill>
                <a:latin typeface="Inter"/>
              </a:rPr>
              <a:t>ogin</a:t>
            </a:r>
          </a:p>
          <a:p>
            <a:pPr algn="l">
              <a:lnSpc>
                <a:spcPts val="6098"/>
              </a:lnSpc>
              <a:spcBef>
                <a:spcPct val="0"/>
              </a:spcBef>
            </a:pPr>
          </a:p>
        </p:txBody>
      </p:sp>
      <p:sp>
        <p:nvSpPr>
          <p:cNvPr name="TextBox 15" id="15"/>
          <p:cNvSpPr txBox="true"/>
          <p:nvPr/>
        </p:nvSpPr>
        <p:spPr>
          <a:xfrm rot="0">
            <a:off x="1223662" y="3426787"/>
            <a:ext cx="8525475" cy="4286250"/>
          </a:xfrm>
          <a:prstGeom prst="rect">
            <a:avLst/>
          </a:prstGeom>
        </p:spPr>
        <p:txBody>
          <a:bodyPr anchor="t" rtlCol="false" tIns="0" lIns="0" bIns="0" rIns="0">
            <a:spAutoFit/>
          </a:bodyPr>
          <a:lstStyle/>
          <a:p>
            <a:pPr algn="l">
              <a:lnSpc>
                <a:spcPts val="5644"/>
              </a:lnSpc>
              <a:spcBef>
                <a:spcPct val="0"/>
              </a:spcBef>
            </a:pPr>
            <a:r>
              <a:rPr lang="en-US" sz="4703">
                <a:solidFill>
                  <a:srgbClr val="0A0B09"/>
                </a:solidFill>
                <a:latin typeface="Garet Light"/>
              </a:rPr>
              <a:t>The user enters the email and password, then the system verifies the email and password, and based on that, it allows or denies the user’s access.</a:t>
            </a:r>
          </a:p>
        </p:txBody>
      </p:sp>
    </p:spTree>
  </p:cSld>
  <p:clrMapOvr>
    <a:masterClrMapping/>
  </p:clrMapOvr>
  <p:transition spd="fast">
    <p:fade/>
  </p:transition>
</p:sld>
</file>

<file path=ppt/slides/slide3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5202B">
                <a:alpha val="19500"/>
              </a:srgbClr>
            </a:gs>
            <a:gs pos="25000">
              <a:srgbClr val="FFFFFF">
                <a:alpha val="12000"/>
              </a:srgbClr>
            </a:gs>
            <a:gs pos="50000">
              <a:srgbClr val="CB3754">
                <a:alpha val="0"/>
              </a:srgbClr>
            </a:gs>
            <a:gs pos="75000">
              <a:srgbClr val="CB3754">
                <a:alpha val="0"/>
              </a:srgbClr>
            </a:gs>
            <a:gs pos="100000">
              <a:srgbClr val="CB3754">
                <a:alpha val="32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6429428" y="167474"/>
            <a:ext cx="1659745" cy="1687161"/>
            <a:chOff x="0" y="0"/>
            <a:chExt cx="2212993" cy="2249548"/>
          </a:xfrm>
        </p:grpSpPr>
        <p:sp>
          <p:nvSpPr>
            <p:cNvPr name="Freeform 3" id="3"/>
            <p:cNvSpPr/>
            <p:nvPr/>
          </p:nvSpPr>
          <p:spPr>
            <a:xfrm flipH="false" flipV="false" rot="0">
              <a:off x="0" y="0"/>
              <a:ext cx="2212993" cy="2249548"/>
            </a:xfrm>
            <a:custGeom>
              <a:avLst/>
              <a:gdLst/>
              <a:ahLst/>
              <a:cxnLst/>
              <a:rect r="r" b="b" t="t" l="l"/>
              <a:pathLst>
                <a:path h="2249548" w="2212993">
                  <a:moveTo>
                    <a:pt x="0" y="0"/>
                  </a:moveTo>
                  <a:lnTo>
                    <a:pt x="2212993" y="0"/>
                  </a:lnTo>
                  <a:lnTo>
                    <a:pt x="2212993" y="2249548"/>
                  </a:lnTo>
                  <a:lnTo>
                    <a:pt x="0" y="22495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21648" y="364940"/>
              <a:ext cx="1078965" cy="1519669"/>
            </a:xfrm>
            <a:custGeom>
              <a:avLst/>
              <a:gdLst/>
              <a:ahLst/>
              <a:cxnLst/>
              <a:rect r="r" b="b" t="t" l="l"/>
              <a:pathLst>
                <a:path h="1519669" w="1078965">
                  <a:moveTo>
                    <a:pt x="0" y="0"/>
                  </a:moveTo>
                  <a:lnTo>
                    <a:pt x="1078965" y="0"/>
                  </a:lnTo>
                  <a:lnTo>
                    <a:pt x="1078965" y="1519669"/>
                  </a:lnTo>
                  <a:lnTo>
                    <a:pt x="0" y="15196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5" id="5"/>
          <p:cNvSpPr/>
          <p:nvPr/>
        </p:nvSpPr>
        <p:spPr>
          <a:xfrm flipH="false" flipV="false" rot="-10800000">
            <a:off x="3927403" y="2709281"/>
            <a:ext cx="11530204" cy="1892658"/>
          </a:xfrm>
          <a:custGeom>
            <a:avLst/>
            <a:gdLst/>
            <a:ahLst/>
            <a:cxnLst/>
            <a:rect r="r" b="b" t="t" l="l"/>
            <a:pathLst>
              <a:path h="1892658" w="11530204">
                <a:moveTo>
                  <a:pt x="0" y="0"/>
                </a:moveTo>
                <a:lnTo>
                  <a:pt x="11530204" y="0"/>
                </a:lnTo>
                <a:lnTo>
                  <a:pt x="11530204" y="1892658"/>
                </a:lnTo>
                <a:lnTo>
                  <a:pt x="0" y="1892658"/>
                </a:lnTo>
                <a:lnTo>
                  <a:pt x="0" y="0"/>
                </a:lnTo>
                <a:close/>
              </a:path>
            </a:pathLst>
          </a:custGeom>
          <a:blipFill>
            <a:blip r:embed="rId6"/>
            <a:stretch>
              <a:fillRect l="-507" t="0" r="-507" b="0"/>
            </a:stretch>
          </a:blipFill>
        </p:spPr>
      </p:sp>
      <p:sp>
        <p:nvSpPr>
          <p:cNvPr name="Freeform 6" id="6"/>
          <p:cNvSpPr/>
          <p:nvPr/>
        </p:nvSpPr>
        <p:spPr>
          <a:xfrm flipH="false" flipV="false" rot="0">
            <a:off x="10703364" y="3773302"/>
            <a:ext cx="13111872" cy="9981412"/>
          </a:xfrm>
          <a:custGeom>
            <a:avLst/>
            <a:gdLst/>
            <a:ahLst/>
            <a:cxnLst/>
            <a:rect r="r" b="b" t="t" l="l"/>
            <a:pathLst>
              <a:path h="9981412" w="13111872">
                <a:moveTo>
                  <a:pt x="0" y="0"/>
                </a:moveTo>
                <a:lnTo>
                  <a:pt x="13111872" y="0"/>
                </a:lnTo>
                <a:lnTo>
                  <a:pt x="13111872" y="9981413"/>
                </a:lnTo>
                <a:lnTo>
                  <a:pt x="0" y="9981413"/>
                </a:lnTo>
                <a:lnTo>
                  <a:pt x="0" y="0"/>
                </a:lnTo>
                <a:close/>
              </a:path>
            </a:pathLst>
          </a:custGeom>
          <a:blipFill>
            <a:blip r:embed="rId7">
              <a:alphaModFix amt="16000"/>
            </a:blip>
            <a:stretch>
              <a:fillRect l="0" t="0" r="0" b="0"/>
            </a:stretch>
          </a:blipFill>
        </p:spPr>
      </p:sp>
      <p:grpSp>
        <p:nvGrpSpPr>
          <p:cNvPr name="Group 7" id="7"/>
          <p:cNvGrpSpPr/>
          <p:nvPr/>
        </p:nvGrpSpPr>
        <p:grpSpPr>
          <a:xfrm rot="0">
            <a:off x="7121153" y="476770"/>
            <a:ext cx="3700995" cy="1103861"/>
            <a:chOff x="0" y="0"/>
            <a:chExt cx="974748" cy="290729"/>
          </a:xfrm>
        </p:grpSpPr>
        <p:sp>
          <p:nvSpPr>
            <p:cNvPr name="Freeform 8" id="8"/>
            <p:cNvSpPr/>
            <p:nvPr/>
          </p:nvSpPr>
          <p:spPr>
            <a:xfrm flipH="false" flipV="false" rot="0">
              <a:off x="0" y="0"/>
              <a:ext cx="974748" cy="290729"/>
            </a:xfrm>
            <a:custGeom>
              <a:avLst/>
              <a:gdLst/>
              <a:ahLst/>
              <a:cxnLst/>
              <a:rect r="r" b="b" t="t" l="l"/>
              <a:pathLst>
                <a:path h="290729" w="974748">
                  <a:moveTo>
                    <a:pt x="106684" y="0"/>
                  </a:moveTo>
                  <a:lnTo>
                    <a:pt x="868063" y="0"/>
                  </a:lnTo>
                  <a:cubicBezTo>
                    <a:pt x="896358" y="0"/>
                    <a:pt x="923493" y="11240"/>
                    <a:pt x="943500" y="31247"/>
                  </a:cubicBezTo>
                  <a:cubicBezTo>
                    <a:pt x="963508" y="51254"/>
                    <a:pt x="974748" y="78390"/>
                    <a:pt x="974748" y="106684"/>
                  </a:cubicBezTo>
                  <a:lnTo>
                    <a:pt x="974748" y="184044"/>
                  </a:lnTo>
                  <a:cubicBezTo>
                    <a:pt x="974748" y="242965"/>
                    <a:pt x="926983" y="290729"/>
                    <a:pt x="868063" y="290729"/>
                  </a:cubicBezTo>
                  <a:lnTo>
                    <a:pt x="106684" y="290729"/>
                  </a:lnTo>
                  <a:cubicBezTo>
                    <a:pt x="78390" y="290729"/>
                    <a:pt x="51254" y="279489"/>
                    <a:pt x="31247" y="259482"/>
                  </a:cubicBezTo>
                  <a:cubicBezTo>
                    <a:pt x="11240" y="239474"/>
                    <a:pt x="0" y="212339"/>
                    <a:pt x="0" y="184044"/>
                  </a:cubicBezTo>
                  <a:lnTo>
                    <a:pt x="0" y="106684"/>
                  </a:lnTo>
                  <a:cubicBezTo>
                    <a:pt x="0" y="47764"/>
                    <a:pt x="47764" y="0"/>
                    <a:pt x="106684" y="0"/>
                  </a:cubicBezTo>
                  <a:close/>
                </a:path>
              </a:pathLst>
            </a:custGeom>
            <a:solidFill>
              <a:srgbClr val="DB4242"/>
            </a:solidFill>
          </p:spPr>
        </p:sp>
        <p:sp>
          <p:nvSpPr>
            <p:cNvPr name="TextBox 9" id="9"/>
            <p:cNvSpPr txBox="true"/>
            <p:nvPr/>
          </p:nvSpPr>
          <p:spPr>
            <a:xfrm>
              <a:off x="0" y="0"/>
              <a:ext cx="974748" cy="290729"/>
            </a:xfrm>
            <a:prstGeom prst="rect">
              <a:avLst/>
            </a:prstGeom>
          </p:spPr>
          <p:txBody>
            <a:bodyPr anchor="ctr" rtlCol="false" tIns="50800" lIns="50800" bIns="50800" rIns="50800"/>
            <a:lstStyle/>
            <a:p>
              <a:pPr algn="ctr">
                <a:lnSpc>
                  <a:spcPts val="1988"/>
                </a:lnSpc>
              </a:pPr>
            </a:p>
          </p:txBody>
        </p:sp>
      </p:grpSp>
      <p:sp>
        <p:nvSpPr>
          <p:cNvPr name="Freeform 10" id="10"/>
          <p:cNvSpPr/>
          <p:nvPr/>
        </p:nvSpPr>
        <p:spPr>
          <a:xfrm flipH="false" flipV="false" rot="0">
            <a:off x="5486400" y="364236"/>
            <a:ext cx="7315200" cy="1328928"/>
          </a:xfrm>
          <a:custGeom>
            <a:avLst/>
            <a:gdLst/>
            <a:ahLst/>
            <a:cxnLst/>
            <a:rect r="r" b="b" t="t" l="l"/>
            <a:pathLst>
              <a:path h="1328928" w="7315200">
                <a:moveTo>
                  <a:pt x="0" y="0"/>
                </a:moveTo>
                <a:lnTo>
                  <a:pt x="7315200" y="0"/>
                </a:lnTo>
                <a:lnTo>
                  <a:pt x="7315200" y="1328928"/>
                </a:lnTo>
                <a:lnTo>
                  <a:pt x="0" y="13289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3545061" y="4134294"/>
            <a:ext cx="12035558" cy="5897642"/>
          </a:xfrm>
          <a:custGeom>
            <a:avLst/>
            <a:gdLst/>
            <a:ahLst/>
            <a:cxnLst/>
            <a:rect r="r" b="b" t="t" l="l"/>
            <a:pathLst>
              <a:path h="5897642" w="12035558">
                <a:moveTo>
                  <a:pt x="0" y="0"/>
                </a:moveTo>
                <a:lnTo>
                  <a:pt x="12035558" y="0"/>
                </a:lnTo>
                <a:lnTo>
                  <a:pt x="12035558" y="5897642"/>
                </a:lnTo>
                <a:lnTo>
                  <a:pt x="0" y="5897642"/>
                </a:lnTo>
                <a:lnTo>
                  <a:pt x="0" y="0"/>
                </a:lnTo>
                <a:close/>
              </a:path>
            </a:pathLst>
          </a:custGeom>
          <a:blipFill>
            <a:blip r:embed="rId10"/>
            <a:stretch>
              <a:fillRect l="0" t="-10694" r="-1541" b="-5866"/>
            </a:stretch>
          </a:blipFill>
        </p:spPr>
      </p:sp>
      <p:sp>
        <p:nvSpPr>
          <p:cNvPr name="TextBox 12" id="12"/>
          <p:cNvSpPr txBox="true"/>
          <p:nvPr/>
        </p:nvSpPr>
        <p:spPr>
          <a:xfrm rot="0">
            <a:off x="7361785" y="205574"/>
            <a:ext cx="4043308" cy="1235519"/>
          </a:xfrm>
          <a:prstGeom prst="rect">
            <a:avLst/>
          </a:prstGeom>
        </p:spPr>
        <p:txBody>
          <a:bodyPr anchor="t" rtlCol="false" tIns="0" lIns="0" bIns="0" rIns="0">
            <a:spAutoFit/>
          </a:bodyPr>
          <a:lstStyle/>
          <a:p>
            <a:pPr algn="l">
              <a:lnSpc>
                <a:spcPts val="3424"/>
              </a:lnSpc>
            </a:pPr>
          </a:p>
          <a:p>
            <a:pPr algn="l">
              <a:lnSpc>
                <a:spcPts val="6098"/>
              </a:lnSpc>
              <a:spcBef>
                <a:spcPct val="0"/>
              </a:spcBef>
            </a:pPr>
            <a:r>
              <a:rPr lang="en-US" sz="5699">
                <a:solidFill>
                  <a:srgbClr val="0A0B09"/>
                </a:solidFill>
                <a:latin typeface="Inter"/>
              </a:rPr>
              <a:t>Land page</a:t>
            </a:r>
          </a:p>
        </p:txBody>
      </p:sp>
      <p:sp>
        <p:nvSpPr>
          <p:cNvPr name="TextBox 13" id="13"/>
          <p:cNvSpPr txBox="true"/>
          <p:nvPr/>
        </p:nvSpPr>
        <p:spPr>
          <a:xfrm rot="0">
            <a:off x="1620416" y="2305494"/>
            <a:ext cx="16144177" cy="1828800"/>
          </a:xfrm>
          <a:prstGeom prst="rect">
            <a:avLst/>
          </a:prstGeom>
        </p:spPr>
        <p:txBody>
          <a:bodyPr anchor="t" rtlCol="false" tIns="0" lIns="0" bIns="0" rIns="0">
            <a:spAutoFit/>
          </a:bodyPr>
          <a:lstStyle/>
          <a:p>
            <a:pPr algn="ctr">
              <a:lnSpc>
                <a:spcPts val="3656"/>
              </a:lnSpc>
            </a:pPr>
          </a:p>
          <a:p>
            <a:pPr algn="ctr">
              <a:lnSpc>
                <a:spcPts val="3656"/>
              </a:lnSpc>
            </a:pPr>
            <a:r>
              <a:rPr lang="en-US" sz="3046">
                <a:solidFill>
                  <a:srgbClr val="0A0B09"/>
                </a:solidFill>
                <a:latin typeface="Garet Light"/>
              </a:rPr>
              <a:t>The Blood Droplet landing page features a professional design with a prominent logo, navigation links to essential sections, and contact information.</a:t>
            </a:r>
          </a:p>
          <a:p>
            <a:pPr algn="ctr">
              <a:lnSpc>
                <a:spcPts val="3656"/>
              </a:lnSpc>
              <a:spcBef>
                <a:spcPct val="0"/>
              </a:spcBef>
            </a:pPr>
          </a:p>
        </p:txBody>
      </p:sp>
    </p:spTree>
  </p:cSld>
  <p:clrMapOvr>
    <a:masterClrMapping/>
  </p:clrMapOvr>
  <p:transition spd="fast">
    <p:fade/>
  </p:transition>
</p:sld>
</file>

<file path=ppt/slides/slide3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5202B">
                <a:alpha val="19500"/>
              </a:srgbClr>
            </a:gs>
            <a:gs pos="25000">
              <a:srgbClr val="FFFFFF">
                <a:alpha val="12000"/>
              </a:srgbClr>
            </a:gs>
            <a:gs pos="50000">
              <a:srgbClr val="CB3754">
                <a:alpha val="0"/>
              </a:srgbClr>
            </a:gs>
            <a:gs pos="75000">
              <a:srgbClr val="CB3754">
                <a:alpha val="0"/>
              </a:srgbClr>
            </a:gs>
            <a:gs pos="100000">
              <a:srgbClr val="CB3754">
                <a:alpha val="32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4962339" y="-1580777"/>
            <a:ext cx="16309181" cy="12231885"/>
          </a:xfrm>
          <a:custGeom>
            <a:avLst/>
            <a:gdLst/>
            <a:ahLst/>
            <a:cxnLst/>
            <a:rect r="r" b="b" t="t" l="l"/>
            <a:pathLst>
              <a:path h="12231885" w="16309181">
                <a:moveTo>
                  <a:pt x="0" y="0"/>
                </a:moveTo>
                <a:lnTo>
                  <a:pt x="16309180" y="0"/>
                </a:lnTo>
                <a:lnTo>
                  <a:pt x="16309180" y="12231885"/>
                </a:lnTo>
                <a:lnTo>
                  <a:pt x="0" y="12231885"/>
                </a:lnTo>
                <a:lnTo>
                  <a:pt x="0" y="0"/>
                </a:lnTo>
                <a:close/>
              </a:path>
            </a:pathLst>
          </a:custGeom>
          <a:blipFill>
            <a:blip r:embed="rId2"/>
            <a:stretch>
              <a:fillRect l="0" t="0" r="0" b="0"/>
            </a:stretch>
          </a:blipFill>
        </p:spPr>
      </p:sp>
      <p:grpSp>
        <p:nvGrpSpPr>
          <p:cNvPr name="Group 3" id="3"/>
          <p:cNvGrpSpPr/>
          <p:nvPr/>
        </p:nvGrpSpPr>
        <p:grpSpPr>
          <a:xfrm rot="0">
            <a:off x="16429428" y="167474"/>
            <a:ext cx="1659745" cy="1687161"/>
            <a:chOff x="0" y="0"/>
            <a:chExt cx="2212993" cy="2249548"/>
          </a:xfrm>
        </p:grpSpPr>
        <p:sp>
          <p:nvSpPr>
            <p:cNvPr name="Freeform 4" id="4"/>
            <p:cNvSpPr/>
            <p:nvPr/>
          </p:nvSpPr>
          <p:spPr>
            <a:xfrm flipH="false" flipV="false" rot="0">
              <a:off x="0" y="0"/>
              <a:ext cx="2212993" cy="2249548"/>
            </a:xfrm>
            <a:custGeom>
              <a:avLst/>
              <a:gdLst/>
              <a:ahLst/>
              <a:cxnLst/>
              <a:rect r="r" b="b" t="t" l="l"/>
              <a:pathLst>
                <a:path h="2249548" w="2212993">
                  <a:moveTo>
                    <a:pt x="0" y="0"/>
                  </a:moveTo>
                  <a:lnTo>
                    <a:pt x="2212993" y="0"/>
                  </a:lnTo>
                  <a:lnTo>
                    <a:pt x="2212993" y="2249548"/>
                  </a:lnTo>
                  <a:lnTo>
                    <a:pt x="0" y="22495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21648" y="364940"/>
              <a:ext cx="1078965" cy="1519669"/>
            </a:xfrm>
            <a:custGeom>
              <a:avLst/>
              <a:gdLst/>
              <a:ahLst/>
              <a:cxnLst/>
              <a:rect r="r" b="b" t="t" l="l"/>
              <a:pathLst>
                <a:path h="1519669" w="1078965">
                  <a:moveTo>
                    <a:pt x="0" y="0"/>
                  </a:moveTo>
                  <a:lnTo>
                    <a:pt x="1078965" y="0"/>
                  </a:lnTo>
                  <a:lnTo>
                    <a:pt x="1078965" y="1519669"/>
                  </a:lnTo>
                  <a:lnTo>
                    <a:pt x="0" y="15196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Freeform 6" id="6"/>
          <p:cNvSpPr/>
          <p:nvPr/>
        </p:nvSpPr>
        <p:spPr>
          <a:xfrm flipH="false" flipV="false" rot="0">
            <a:off x="10703364" y="3773302"/>
            <a:ext cx="13111872" cy="9981412"/>
          </a:xfrm>
          <a:custGeom>
            <a:avLst/>
            <a:gdLst/>
            <a:ahLst/>
            <a:cxnLst/>
            <a:rect r="r" b="b" t="t" l="l"/>
            <a:pathLst>
              <a:path h="9981412" w="13111872">
                <a:moveTo>
                  <a:pt x="0" y="0"/>
                </a:moveTo>
                <a:lnTo>
                  <a:pt x="13111872" y="0"/>
                </a:lnTo>
                <a:lnTo>
                  <a:pt x="13111872" y="9981413"/>
                </a:lnTo>
                <a:lnTo>
                  <a:pt x="0" y="9981413"/>
                </a:lnTo>
                <a:lnTo>
                  <a:pt x="0" y="0"/>
                </a:lnTo>
                <a:close/>
              </a:path>
            </a:pathLst>
          </a:custGeom>
          <a:blipFill>
            <a:blip r:embed="rId7">
              <a:alphaModFix amt="16000"/>
            </a:blip>
            <a:stretch>
              <a:fillRect l="0" t="0" r="0" b="0"/>
            </a:stretch>
          </a:blipFill>
        </p:spPr>
      </p:sp>
      <p:grpSp>
        <p:nvGrpSpPr>
          <p:cNvPr name="Group 7" id="7"/>
          <p:cNvGrpSpPr/>
          <p:nvPr/>
        </p:nvGrpSpPr>
        <p:grpSpPr>
          <a:xfrm rot="0">
            <a:off x="7121153" y="476770"/>
            <a:ext cx="3700995" cy="1103861"/>
            <a:chOff x="0" y="0"/>
            <a:chExt cx="974748" cy="290729"/>
          </a:xfrm>
        </p:grpSpPr>
        <p:sp>
          <p:nvSpPr>
            <p:cNvPr name="Freeform 8" id="8"/>
            <p:cNvSpPr/>
            <p:nvPr/>
          </p:nvSpPr>
          <p:spPr>
            <a:xfrm flipH="false" flipV="false" rot="0">
              <a:off x="0" y="0"/>
              <a:ext cx="974748" cy="290729"/>
            </a:xfrm>
            <a:custGeom>
              <a:avLst/>
              <a:gdLst/>
              <a:ahLst/>
              <a:cxnLst/>
              <a:rect r="r" b="b" t="t" l="l"/>
              <a:pathLst>
                <a:path h="290729" w="974748">
                  <a:moveTo>
                    <a:pt x="106684" y="0"/>
                  </a:moveTo>
                  <a:lnTo>
                    <a:pt x="868063" y="0"/>
                  </a:lnTo>
                  <a:cubicBezTo>
                    <a:pt x="896358" y="0"/>
                    <a:pt x="923493" y="11240"/>
                    <a:pt x="943500" y="31247"/>
                  </a:cubicBezTo>
                  <a:cubicBezTo>
                    <a:pt x="963508" y="51254"/>
                    <a:pt x="974748" y="78390"/>
                    <a:pt x="974748" y="106684"/>
                  </a:cubicBezTo>
                  <a:lnTo>
                    <a:pt x="974748" y="184044"/>
                  </a:lnTo>
                  <a:cubicBezTo>
                    <a:pt x="974748" y="242965"/>
                    <a:pt x="926983" y="290729"/>
                    <a:pt x="868063" y="290729"/>
                  </a:cubicBezTo>
                  <a:lnTo>
                    <a:pt x="106684" y="290729"/>
                  </a:lnTo>
                  <a:cubicBezTo>
                    <a:pt x="78390" y="290729"/>
                    <a:pt x="51254" y="279489"/>
                    <a:pt x="31247" y="259482"/>
                  </a:cubicBezTo>
                  <a:cubicBezTo>
                    <a:pt x="11240" y="239474"/>
                    <a:pt x="0" y="212339"/>
                    <a:pt x="0" y="184044"/>
                  </a:cubicBezTo>
                  <a:lnTo>
                    <a:pt x="0" y="106684"/>
                  </a:lnTo>
                  <a:cubicBezTo>
                    <a:pt x="0" y="47764"/>
                    <a:pt x="47764" y="0"/>
                    <a:pt x="106684" y="0"/>
                  </a:cubicBezTo>
                  <a:close/>
                </a:path>
              </a:pathLst>
            </a:custGeom>
            <a:solidFill>
              <a:srgbClr val="DB4242"/>
            </a:solidFill>
          </p:spPr>
        </p:sp>
        <p:sp>
          <p:nvSpPr>
            <p:cNvPr name="TextBox 9" id="9"/>
            <p:cNvSpPr txBox="true"/>
            <p:nvPr/>
          </p:nvSpPr>
          <p:spPr>
            <a:xfrm>
              <a:off x="0" y="0"/>
              <a:ext cx="974748" cy="290729"/>
            </a:xfrm>
            <a:prstGeom prst="rect">
              <a:avLst/>
            </a:prstGeom>
          </p:spPr>
          <p:txBody>
            <a:bodyPr anchor="ctr" rtlCol="false" tIns="50800" lIns="50800" bIns="50800" rIns="50800"/>
            <a:lstStyle/>
            <a:p>
              <a:pPr algn="ctr">
                <a:lnSpc>
                  <a:spcPts val="1988"/>
                </a:lnSpc>
              </a:pPr>
            </a:p>
          </p:txBody>
        </p:sp>
      </p:grpSp>
      <p:sp>
        <p:nvSpPr>
          <p:cNvPr name="Freeform 10" id="10"/>
          <p:cNvSpPr/>
          <p:nvPr/>
        </p:nvSpPr>
        <p:spPr>
          <a:xfrm flipH="false" flipV="false" rot="0">
            <a:off x="5486400" y="364236"/>
            <a:ext cx="7315200" cy="1328928"/>
          </a:xfrm>
          <a:custGeom>
            <a:avLst/>
            <a:gdLst/>
            <a:ahLst/>
            <a:cxnLst/>
            <a:rect r="r" b="b" t="t" l="l"/>
            <a:pathLst>
              <a:path h="1328928" w="7315200">
                <a:moveTo>
                  <a:pt x="0" y="0"/>
                </a:moveTo>
                <a:lnTo>
                  <a:pt x="7315200" y="0"/>
                </a:lnTo>
                <a:lnTo>
                  <a:pt x="7315200" y="1328928"/>
                </a:lnTo>
                <a:lnTo>
                  <a:pt x="0" y="13289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2236863" y="5814342"/>
            <a:ext cx="14093579" cy="4087138"/>
          </a:xfrm>
          <a:custGeom>
            <a:avLst/>
            <a:gdLst/>
            <a:ahLst/>
            <a:cxnLst/>
            <a:rect r="r" b="b" t="t" l="l"/>
            <a:pathLst>
              <a:path h="4087138" w="14093579">
                <a:moveTo>
                  <a:pt x="0" y="0"/>
                </a:moveTo>
                <a:lnTo>
                  <a:pt x="14093578" y="0"/>
                </a:lnTo>
                <a:lnTo>
                  <a:pt x="14093578" y="4087138"/>
                </a:lnTo>
                <a:lnTo>
                  <a:pt x="0" y="4087138"/>
                </a:lnTo>
                <a:lnTo>
                  <a:pt x="0" y="0"/>
                </a:lnTo>
                <a:close/>
              </a:path>
            </a:pathLst>
          </a:custGeom>
          <a:blipFill>
            <a:blip r:embed="rId10"/>
            <a:stretch>
              <a:fillRect l="0" t="0" r="0" b="0"/>
            </a:stretch>
          </a:blipFill>
        </p:spPr>
      </p:sp>
      <p:sp>
        <p:nvSpPr>
          <p:cNvPr name="TextBox 12" id="12"/>
          <p:cNvSpPr txBox="true"/>
          <p:nvPr/>
        </p:nvSpPr>
        <p:spPr>
          <a:xfrm rot="0">
            <a:off x="7463381" y="205574"/>
            <a:ext cx="3361238" cy="1235519"/>
          </a:xfrm>
          <a:prstGeom prst="rect">
            <a:avLst/>
          </a:prstGeom>
        </p:spPr>
        <p:txBody>
          <a:bodyPr anchor="t" rtlCol="false" tIns="0" lIns="0" bIns="0" rIns="0">
            <a:spAutoFit/>
          </a:bodyPr>
          <a:lstStyle/>
          <a:p>
            <a:pPr algn="l">
              <a:lnSpc>
                <a:spcPts val="3424"/>
              </a:lnSpc>
            </a:pPr>
          </a:p>
          <a:p>
            <a:pPr algn="l">
              <a:lnSpc>
                <a:spcPts val="6098"/>
              </a:lnSpc>
              <a:spcBef>
                <a:spcPct val="0"/>
              </a:spcBef>
            </a:pPr>
            <a:r>
              <a:rPr lang="en-US" sz="5699">
                <a:solidFill>
                  <a:srgbClr val="0A0B09"/>
                </a:solidFill>
                <a:latin typeface="Inter"/>
              </a:rPr>
              <a:t>Donation</a:t>
            </a:r>
          </a:p>
        </p:txBody>
      </p:sp>
      <p:sp>
        <p:nvSpPr>
          <p:cNvPr name="TextBox 13" id="13"/>
          <p:cNvSpPr txBox="true"/>
          <p:nvPr/>
        </p:nvSpPr>
        <p:spPr>
          <a:xfrm rot="0">
            <a:off x="625576" y="3152612"/>
            <a:ext cx="17316151" cy="2143125"/>
          </a:xfrm>
          <a:prstGeom prst="rect">
            <a:avLst/>
          </a:prstGeom>
        </p:spPr>
        <p:txBody>
          <a:bodyPr anchor="t" rtlCol="false" tIns="0" lIns="0" bIns="0" rIns="0">
            <a:spAutoFit/>
          </a:bodyPr>
          <a:lstStyle/>
          <a:p>
            <a:pPr algn="ctr">
              <a:lnSpc>
                <a:spcPts val="5644"/>
              </a:lnSpc>
              <a:spcBef>
                <a:spcPct val="0"/>
              </a:spcBef>
            </a:pPr>
            <a:r>
              <a:rPr lang="en-US" sz="4703">
                <a:solidFill>
                  <a:srgbClr val="0A0B09"/>
                </a:solidFill>
                <a:latin typeface="Garet Light"/>
              </a:rPr>
              <a:t>The user enters the email and password, then the system verifies the email and password, and based on that, it allows or denies the user’s access.</a:t>
            </a:r>
          </a:p>
        </p:txBody>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5202B">
                <a:alpha val="19500"/>
              </a:srgbClr>
            </a:gs>
            <a:gs pos="25000">
              <a:srgbClr val="FFFFFF">
                <a:alpha val="12000"/>
              </a:srgbClr>
            </a:gs>
            <a:gs pos="50000">
              <a:srgbClr val="CB3754">
                <a:alpha val="0"/>
              </a:srgbClr>
            </a:gs>
            <a:gs pos="75000">
              <a:srgbClr val="CB3754">
                <a:alpha val="0"/>
              </a:srgbClr>
            </a:gs>
            <a:gs pos="100000">
              <a:srgbClr val="CB3754">
                <a:alpha val="32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438987" y="-473642"/>
            <a:ext cx="20776737" cy="13868472"/>
          </a:xfrm>
          <a:custGeom>
            <a:avLst/>
            <a:gdLst/>
            <a:ahLst/>
            <a:cxnLst/>
            <a:rect r="r" b="b" t="t" l="l"/>
            <a:pathLst>
              <a:path h="13868472" w="20776737">
                <a:moveTo>
                  <a:pt x="0" y="0"/>
                </a:moveTo>
                <a:lnTo>
                  <a:pt x="20776737" y="0"/>
                </a:lnTo>
                <a:lnTo>
                  <a:pt x="20776737" y="13868472"/>
                </a:lnTo>
                <a:lnTo>
                  <a:pt x="0" y="13868472"/>
                </a:lnTo>
                <a:lnTo>
                  <a:pt x="0" y="0"/>
                </a:lnTo>
                <a:close/>
              </a:path>
            </a:pathLst>
          </a:custGeom>
          <a:blipFill>
            <a:blip r:embed="rId2">
              <a:alphaModFix amt="28000"/>
            </a:blip>
            <a:stretch>
              <a:fillRect l="0" t="0" r="0" b="0"/>
            </a:stretch>
          </a:blipFill>
        </p:spPr>
      </p:sp>
      <p:grpSp>
        <p:nvGrpSpPr>
          <p:cNvPr name="Group 3" id="3"/>
          <p:cNvGrpSpPr/>
          <p:nvPr/>
        </p:nvGrpSpPr>
        <p:grpSpPr>
          <a:xfrm rot="0">
            <a:off x="2139975" y="1994303"/>
            <a:ext cx="14331243" cy="6251275"/>
            <a:chOff x="0" y="0"/>
            <a:chExt cx="37140452" cy="16200631"/>
          </a:xfrm>
        </p:grpSpPr>
        <p:sp>
          <p:nvSpPr>
            <p:cNvPr name="Freeform 4" id="4"/>
            <p:cNvSpPr/>
            <p:nvPr/>
          </p:nvSpPr>
          <p:spPr>
            <a:xfrm flipH="false" flipV="false" rot="0">
              <a:off x="8890" y="0"/>
              <a:ext cx="37135373" cy="16200631"/>
            </a:xfrm>
            <a:custGeom>
              <a:avLst/>
              <a:gdLst/>
              <a:ahLst/>
              <a:cxnLst/>
              <a:rect r="r" b="b" t="t" l="l"/>
              <a:pathLst>
                <a:path h="16200631" w="37135373">
                  <a:moveTo>
                    <a:pt x="0" y="0"/>
                  </a:moveTo>
                  <a:lnTo>
                    <a:pt x="0" y="16200631"/>
                  </a:lnTo>
                  <a:lnTo>
                    <a:pt x="37135373" y="16200631"/>
                  </a:lnTo>
                  <a:lnTo>
                    <a:pt x="37135373" y="0"/>
                  </a:lnTo>
                  <a:lnTo>
                    <a:pt x="0" y="0"/>
                  </a:lnTo>
                  <a:close/>
                  <a:moveTo>
                    <a:pt x="36549902" y="410210"/>
                  </a:moveTo>
                  <a:cubicBezTo>
                    <a:pt x="36643884" y="410210"/>
                    <a:pt x="36721352" y="486410"/>
                    <a:pt x="36721352" y="581660"/>
                  </a:cubicBezTo>
                  <a:cubicBezTo>
                    <a:pt x="36721352" y="676910"/>
                    <a:pt x="36645152" y="753110"/>
                    <a:pt x="36549902" y="753110"/>
                  </a:cubicBezTo>
                  <a:cubicBezTo>
                    <a:pt x="36454652" y="753110"/>
                    <a:pt x="36378452" y="676910"/>
                    <a:pt x="36378452" y="581660"/>
                  </a:cubicBezTo>
                  <a:cubicBezTo>
                    <a:pt x="36378452" y="486410"/>
                    <a:pt x="36455923" y="410210"/>
                    <a:pt x="36549902" y="410210"/>
                  </a:cubicBezTo>
                  <a:close/>
                  <a:moveTo>
                    <a:pt x="572770" y="410210"/>
                  </a:moveTo>
                  <a:cubicBezTo>
                    <a:pt x="666750" y="410210"/>
                    <a:pt x="744220" y="486410"/>
                    <a:pt x="744220" y="581660"/>
                  </a:cubicBezTo>
                  <a:cubicBezTo>
                    <a:pt x="744220" y="676910"/>
                    <a:pt x="668020" y="753110"/>
                    <a:pt x="572770" y="753110"/>
                  </a:cubicBezTo>
                  <a:cubicBezTo>
                    <a:pt x="478790" y="753110"/>
                    <a:pt x="401320" y="676910"/>
                    <a:pt x="401320" y="581660"/>
                  </a:cubicBezTo>
                  <a:cubicBezTo>
                    <a:pt x="401320" y="486410"/>
                    <a:pt x="478790" y="410210"/>
                    <a:pt x="572770" y="410210"/>
                  </a:cubicBezTo>
                  <a:close/>
                  <a:moveTo>
                    <a:pt x="572770" y="15790421"/>
                  </a:moveTo>
                  <a:cubicBezTo>
                    <a:pt x="478790" y="15790421"/>
                    <a:pt x="401320" y="15714221"/>
                    <a:pt x="401320" y="15618971"/>
                  </a:cubicBezTo>
                  <a:cubicBezTo>
                    <a:pt x="401320" y="15524990"/>
                    <a:pt x="477520" y="15447521"/>
                    <a:pt x="572770" y="15447521"/>
                  </a:cubicBezTo>
                  <a:cubicBezTo>
                    <a:pt x="666750" y="15447521"/>
                    <a:pt x="744220" y="15523721"/>
                    <a:pt x="744220" y="15618971"/>
                  </a:cubicBezTo>
                  <a:cubicBezTo>
                    <a:pt x="744220" y="15712951"/>
                    <a:pt x="666750" y="15790421"/>
                    <a:pt x="572770" y="15790421"/>
                  </a:cubicBezTo>
                  <a:close/>
                  <a:moveTo>
                    <a:pt x="36549902" y="15790421"/>
                  </a:moveTo>
                  <a:cubicBezTo>
                    <a:pt x="36455923" y="15790421"/>
                    <a:pt x="36378452" y="15714221"/>
                    <a:pt x="36378452" y="15618971"/>
                  </a:cubicBezTo>
                  <a:cubicBezTo>
                    <a:pt x="36378452" y="15524990"/>
                    <a:pt x="36454652" y="15447521"/>
                    <a:pt x="36549902" y="15447521"/>
                  </a:cubicBezTo>
                  <a:cubicBezTo>
                    <a:pt x="36645152" y="15447521"/>
                    <a:pt x="36721352" y="15523721"/>
                    <a:pt x="36721352" y="15618971"/>
                  </a:cubicBezTo>
                  <a:cubicBezTo>
                    <a:pt x="36721352" y="15712951"/>
                    <a:pt x="36643881" y="15790421"/>
                    <a:pt x="36549902" y="15790421"/>
                  </a:cubicBezTo>
                  <a:close/>
                </a:path>
              </a:pathLst>
            </a:custGeom>
            <a:gradFill rotWithShape="true">
              <a:gsLst>
                <a:gs pos="0">
                  <a:srgbClr val="85202B">
                    <a:alpha val="19500"/>
                  </a:srgbClr>
                </a:gs>
                <a:gs pos="25000">
                  <a:srgbClr val="FFFFFF">
                    <a:alpha val="100000"/>
                  </a:srgbClr>
                </a:gs>
                <a:gs pos="50000">
                  <a:srgbClr val="FFFFFF">
                    <a:alpha val="100000"/>
                  </a:srgbClr>
                </a:gs>
                <a:gs pos="75000">
                  <a:srgbClr val="FFFFFF">
                    <a:alpha val="100000"/>
                  </a:srgbClr>
                </a:gs>
                <a:gs pos="100000">
                  <a:srgbClr val="CB3754">
                    <a:alpha val="32000"/>
                  </a:srgbClr>
                </a:gs>
              </a:gsLst>
              <a:lin ang="2700000"/>
            </a:gradFill>
          </p:spPr>
        </p:sp>
        <p:sp>
          <p:nvSpPr>
            <p:cNvPr name="Freeform 5" id="5"/>
            <p:cNvSpPr/>
            <p:nvPr/>
          </p:nvSpPr>
          <p:spPr>
            <a:xfrm flipH="false" flipV="false" rot="0">
              <a:off x="410210" y="410210"/>
              <a:ext cx="342900" cy="342900"/>
            </a:xfrm>
            <a:custGeom>
              <a:avLst/>
              <a:gdLst/>
              <a:ahLst/>
              <a:cxnLst/>
              <a:rect r="r" b="b" t="t" l="l"/>
              <a:pathLst>
                <a:path h="342900" w="342900">
                  <a:moveTo>
                    <a:pt x="342900" y="171450"/>
                  </a:moveTo>
                  <a:cubicBezTo>
                    <a:pt x="342900" y="265430"/>
                    <a:pt x="266700" y="342900"/>
                    <a:pt x="171450" y="342900"/>
                  </a:cubicBezTo>
                  <a:cubicBezTo>
                    <a:pt x="77470" y="342900"/>
                    <a:pt x="0" y="266700"/>
                    <a:pt x="0" y="171450"/>
                  </a:cubicBezTo>
                  <a:cubicBezTo>
                    <a:pt x="0" y="76200"/>
                    <a:pt x="76200" y="0"/>
                    <a:pt x="171450" y="0"/>
                  </a:cubicBezTo>
                  <a:cubicBezTo>
                    <a:pt x="265430" y="0"/>
                    <a:pt x="342900" y="77470"/>
                    <a:pt x="342900" y="171450"/>
                  </a:cubicBezTo>
                  <a:close/>
                </a:path>
              </a:pathLst>
            </a:custGeom>
            <a:solidFill>
              <a:srgbClr val="F6F8F1"/>
            </a:solidFill>
          </p:spPr>
        </p:sp>
        <p:sp>
          <p:nvSpPr>
            <p:cNvPr name="Freeform 6" id="6"/>
            <p:cNvSpPr/>
            <p:nvPr/>
          </p:nvSpPr>
          <p:spPr>
            <a:xfrm flipH="false" flipV="false" rot="0">
              <a:off x="36387342" y="410210"/>
              <a:ext cx="342900" cy="342900"/>
            </a:xfrm>
            <a:custGeom>
              <a:avLst/>
              <a:gdLst/>
              <a:ahLst/>
              <a:cxnLst/>
              <a:rect r="r" b="b" t="t" l="l"/>
              <a:pathLst>
                <a:path h="342900" w="342900">
                  <a:moveTo>
                    <a:pt x="342900" y="171450"/>
                  </a:moveTo>
                  <a:cubicBezTo>
                    <a:pt x="342900" y="265430"/>
                    <a:pt x="266700" y="342900"/>
                    <a:pt x="171450" y="342900"/>
                  </a:cubicBezTo>
                  <a:cubicBezTo>
                    <a:pt x="76200" y="342900"/>
                    <a:pt x="0" y="266700"/>
                    <a:pt x="0" y="171450"/>
                  </a:cubicBezTo>
                  <a:cubicBezTo>
                    <a:pt x="0" y="76200"/>
                    <a:pt x="76200" y="0"/>
                    <a:pt x="171450" y="0"/>
                  </a:cubicBezTo>
                  <a:cubicBezTo>
                    <a:pt x="266700" y="0"/>
                    <a:pt x="342900" y="77470"/>
                    <a:pt x="342900" y="171450"/>
                  </a:cubicBezTo>
                  <a:close/>
                </a:path>
              </a:pathLst>
            </a:custGeom>
            <a:solidFill>
              <a:srgbClr val="F6F8F1"/>
            </a:solidFill>
          </p:spPr>
        </p:sp>
        <p:sp>
          <p:nvSpPr>
            <p:cNvPr name="Freeform 7" id="7"/>
            <p:cNvSpPr/>
            <p:nvPr/>
          </p:nvSpPr>
          <p:spPr>
            <a:xfrm flipH="false" flipV="false" rot="0">
              <a:off x="36387342" y="15447521"/>
              <a:ext cx="342900" cy="342900"/>
            </a:xfrm>
            <a:custGeom>
              <a:avLst/>
              <a:gdLst/>
              <a:ahLst/>
              <a:cxnLst/>
              <a:rect r="r" b="b" t="t" l="l"/>
              <a:pathLst>
                <a:path h="342900" w="342900">
                  <a:moveTo>
                    <a:pt x="342900" y="171450"/>
                  </a:moveTo>
                  <a:cubicBezTo>
                    <a:pt x="342900" y="265430"/>
                    <a:pt x="266700" y="342900"/>
                    <a:pt x="171450" y="342900"/>
                  </a:cubicBezTo>
                  <a:cubicBezTo>
                    <a:pt x="76200" y="342900"/>
                    <a:pt x="0" y="266700"/>
                    <a:pt x="0" y="171450"/>
                  </a:cubicBezTo>
                  <a:cubicBezTo>
                    <a:pt x="0" y="77469"/>
                    <a:pt x="76200" y="0"/>
                    <a:pt x="171450" y="0"/>
                  </a:cubicBezTo>
                  <a:cubicBezTo>
                    <a:pt x="266700" y="0"/>
                    <a:pt x="342900" y="77469"/>
                    <a:pt x="342900" y="171450"/>
                  </a:cubicBezTo>
                  <a:close/>
                </a:path>
              </a:pathLst>
            </a:custGeom>
            <a:solidFill>
              <a:srgbClr val="F6F8F1"/>
            </a:solidFill>
          </p:spPr>
        </p:sp>
        <p:sp>
          <p:nvSpPr>
            <p:cNvPr name="Freeform 8" id="8"/>
            <p:cNvSpPr/>
            <p:nvPr/>
          </p:nvSpPr>
          <p:spPr>
            <a:xfrm flipH="false" flipV="false" rot="0">
              <a:off x="410210" y="15447521"/>
              <a:ext cx="342900" cy="342900"/>
            </a:xfrm>
            <a:custGeom>
              <a:avLst/>
              <a:gdLst/>
              <a:ahLst/>
              <a:cxnLst/>
              <a:rect r="r" b="b" t="t" l="l"/>
              <a:pathLst>
                <a:path h="342900" w="342900">
                  <a:moveTo>
                    <a:pt x="342900" y="171450"/>
                  </a:moveTo>
                  <a:cubicBezTo>
                    <a:pt x="342900" y="265430"/>
                    <a:pt x="266700" y="342900"/>
                    <a:pt x="171450" y="342900"/>
                  </a:cubicBezTo>
                  <a:cubicBezTo>
                    <a:pt x="77470" y="342900"/>
                    <a:pt x="0" y="266700"/>
                    <a:pt x="0" y="171450"/>
                  </a:cubicBezTo>
                  <a:cubicBezTo>
                    <a:pt x="0" y="77469"/>
                    <a:pt x="76200" y="0"/>
                    <a:pt x="171450" y="0"/>
                  </a:cubicBezTo>
                  <a:cubicBezTo>
                    <a:pt x="265430" y="0"/>
                    <a:pt x="342900" y="77469"/>
                    <a:pt x="342900" y="171450"/>
                  </a:cubicBezTo>
                  <a:close/>
                </a:path>
              </a:pathLst>
            </a:custGeom>
            <a:solidFill>
              <a:srgbClr val="F6F8F1"/>
            </a:solidFill>
          </p:spPr>
        </p:sp>
      </p:grpSp>
      <p:grpSp>
        <p:nvGrpSpPr>
          <p:cNvPr name="Group 9" id="9"/>
          <p:cNvGrpSpPr/>
          <p:nvPr/>
        </p:nvGrpSpPr>
        <p:grpSpPr>
          <a:xfrm rot="107831">
            <a:off x="3095061" y="3491604"/>
            <a:ext cx="5126188" cy="255659"/>
            <a:chOff x="0" y="0"/>
            <a:chExt cx="6834917" cy="340879"/>
          </a:xfrm>
        </p:grpSpPr>
        <p:sp>
          <p:nvSpPr>
            <p:cNvPr name="Freeform 10" id="10"/>
            <p:cNvSpPr/>
            <p:nvPr/>
          </p:nvSpPr>
          <p:spPr>
            <a:xfrm flipH="false" flipV="false" rot="0">
              <a:off x="0" y="78011"/>
              <a:ext cx="4095966" cy="262868"/>
            </a:xfrm>
            <a:custGeom>
              <a:avLst/>
              <a:gdLst/>
              <a:ahLst/>
              <a:cxnLst/>
              <a:rect r="r" b="b" t="t" l="l"/>
              <a:pathLst>
                <a:path h="262868" w="4095966">
                  <a:moveTo>
                    <a:pt x="0" y="0"/>
                  </a:moveTo>
                  <a:lnTo>
                    <a:pt x="4095966" y="0"/>
                  </a:lnTo>
                  <a:lnTo>
                    <a:pt x="4095966" y="262868"/>
                  </a:lnTo>
                  <a:lnTo>
                    <a:pt x="0" y="262868"/>
                  </a:lnTo>
                  <a:lnTo>
                    <a:pt x="0" y="0"/>
                  </a:lnTo>
                  <a:close/>
                </a:path>
              </a:pathLst>
            </a:custGeom>
            <a:blipFill>
              <a:blip r:embed="rId3">
                <a:extLst>
                  <a:ext uri="{96DAC541-7B7A-43D3-8B79-37D633B846F1}">
                    <asvg:svgBlip xmlns:asvg="http://schemas.microsoft.com/office/drawing/2016/SVG/main" r:embed="rId4"/>
                  </a:ext>
                </a:extLst>
              </a:blip>
              <a:stretch>
                <a:fillRect l="0" t="0" r="-6962" b="0"/>
              </a:stretch>
            </a:blipFill>
          </p:spPr>
        </p:sp>
        <p:sp>
          <p:nvSpPr>
            <p:cNvPr name="Freeform 11" id="11"/>
            <p:cNvSpPr/>
            <p:nvPr/>
          </p:nvSpPr>
          <p:spPr>
            <a:xfrm flipH="false" flipV="false" rot="0">
              <a:off x="3400165" y="0"/>
              <a:ext cx="3434752" cy="262868"/>
            </a:xfrm>
            <a:custGeom>
              <a:avLst/>
              <a:gdLst/>
              <a:ahLst/>
              <a:cxnLst/>
              <a:rect r="r" b="b" t="t" l="l"/>
              <a:pathLst>
                <a:path h="262868" w="3434752">
                  <a:moveTo>
                    <a:pt x="0" y="0"/>
                  </a:moveTo>
                  <a:lnTo>
                    <a:pt x="3434752" y="0"/>
                  </a:lnTo>
                  <a:lnTo>
                    <a:pt x="3434752" y="262868"/>
                  </a:lnTo>
                  <a:lnTo>
                    <a:pt x="0" y="262868"/>
                  </a:lnTo>
                  <a:lnTo>
                    <a:pt x="0" y="0"/>
                  </a:lnTo>
                  <a:close/>
                </a:path>
              </a:pathLst>
            </a:custGeom>
            <a:blipFill>
              <a:blip r:embed="rId3">
                <a:extLst>
                  <a:ext uri="{96DAC541-7B7A-43D3-8B79-37D633B846F1}">
                    <asvg:svgBlip xmlns:asvg="http://schemas.microsoft.com/office/drawing/2016/SVG/main" r:embed="rId4"/>
                  </a:ext>
                </a:extLst>
              </a:blip>
              <a:stretch>
                <a:fillRect l="-27553" t="0" r="0" b="0"/>
              </a:stretch>
            </a:blipFill>
          </p:spPr>
        </p:sp>
      </p:grpSp>
      <p:sp>
        <p:nvSpPr>
          <p:cNvPr name="TextBox 12" id="12"/>
          <p:cNvSpPr txBox="true"/>
          <p:nvPr/>
        </p:nvSpPr>
        <p:spPr>
          <a:xfrm rot="0">
            <a:off x="9970367" y="4006215"/>
            <a:ext cx="4878595" cy="2941320"/>
          </a:xfrm>
          <a:prstGeom prst="rect">
            <a:avLst/>
          </a:prstGeom>
        </p:spPr>
        <p:txBody>
          <a:bodyPr anchor="t" rtlCol="false" tIns="0" lIns="0" bIns="0" rIns="0">
            <a:spAutoFit/>
          </a:bodyPr>
          <a:lstStyle/>
          <a:p>
            <a:pPr algn="l">
              <a:lnSpc>
                <a:spcPts val="5880"/>
              </a:lnSpc>
            </a:pPr>
            <a:r>
              <a:rPr lang="en-US" sz="4200" spc="105">
                <a:solidFill>
                  <a:srgbClr val="450000"/>
                </a:solidFill>
                <a:latin typeface="Inter"/>
              </a:rPr>
              <a:t>Proposed solution</a:t>
            </a:r>
          </a:p>
          <a:p>
            <a:pPr algn="l">
              <a:lnSpc>
                <a:spcPts val="5880"/>
              </a:lnSpc>
            </a:pPr>
            <a:r>
              <a:rPr lang="en-US" sz="4200" spc="105">
                <a:solidFill>
                  <a:srgbClr val="450000"/>
                </a:solidFill>
                <a:latin typeface="Inter"/>
              </a:rPr>
              <a:t>Phase 1   </a:t>
            </a:r>
          </a:p>
          <a:p>
            <a:pPr algn="l">
              <a:lnSpc>
                <a:spcPts val="5880"/>
              </a:lnSpc>
            </a:pPr>
            <a:r>
              <a:rPr lang="en-US" sz="4200" spc="105">
                <a:solidFill>
                  <a:srgbClr val="450000"/>
                </a:solidFill>
                <a:latin typeface="Inter"/>
              </a:rPr>
              <a:t>Implementation</a:t>
            </a:r>
          </a:p>
          <a:p>
            <a:pPr algn="l">
              <a:lnSpc>
                <a:spcPts val="5880"/>
              </a:lnSpc>
              <a:spcBef>
                <a:spcPct val="0"/>
              </a:spcBef>
            </a:pPr>
            <a:r>
              <a:rPr lang="en-US" sz="4200" spc="105">
                <a:solidFill>
                  <a:srgbClr val="450000"/>
                </a:solidFill>
                <a:latin typeface="Inter"/>
              </a:rPr>
              <a:t>References</a:t>
            </a:r>
          </a:p>
        </p:txBody>
      </p:sp>
      <p:sp>
        <p:nvSpPr>
          <p:cNvPr name="TextBox 13" id="13"/>
          <p:cNvSpPr txBox="true"/>
          <p:nvPr/>
        </p:nvSpPr>
        <p:spPr>
          <a:xfrm rot="0">
            <a:off x="3261176" y="2228651"/>
            <a:ext cx="4397219" cy="1390782"/>
          </a:xfrm>
          <a:prstGeom prst="rect">
            <a:avLst/>
          </a:prstGeom>
        </p:spPr>
        <p:txBody>
          <a:bodyPr anchor="t" rtlCol="false" tIns="0" lIns="0" bIns="0" rIns="0">
            <a:spAutoFit/>
          </a:bodyPr>
          <a:lstStyle/>
          <a:p>
            <a:pPr algn="l">
              <a:lnSpc>
                <a:spcPts val="10810"/>
              </a:lnSpc>
            </a:pPr>
            <a:r>
              <a:rPr lang="en-US" sz="9008">
                <a:solidFill>
                  <a:srgbClr val="5E0404"/>
                </a:solidFill>
                <a:latin typeface="Bobby Jones"/>
              </a:rPr>
              <a:t>agenda</a:t>
            </a:r>
            <a:r>
              <a:rPr lang="en-US" sz="9008">
                <a:solidFill>
                  <a:srgbClr val="5E0404"/>
                </a:solidFill>
                <a:latin typeface="Bobby Jones"/>
              </a:rPr>
              <a:t> </a:t>
            </a:r>
          </a:p>
        </p:txBody>
      </p:sp>
      <p:sp>
        <p:nvSpPr>
          <p:cNvPr name="TextBox 14" id="14"/>
          <p:cNvSpPr txBox="true"/>
          <p:nvPr/>
        </p:nvSpPr>
        <p:spPr>
          <a:xfrm rot="0">
            <a:off x="3261176" y="4006215"/>
            <a:ext cx="5448642" cy="2941212"/>
          </a:xfrm>
          <a:prstGeom prst="rect">
            <a:avLst/>
          </a:prstGeom>
        </p:spPr>
        <p:txBody>
          <a:bodyPr anchor="t" rtlCol="false" tIns="0" lIns="0" bIns="0" rIns="0">
            <a:spAutoFit/>
          </a:bodyPr>
          <a:lstStyle/>
          <a:p>
            <a:pPr algn="l">
              <a:lnSpc>
                <a:spcPts val="5880"/>
              </a:lnSpc>
            </a:pPr>
            <a:r>
              <a:rPr lang="en-US" sz="4200" spc="105">
                <a:solidFill>
                  <a:srgbClr val="450000"/>
                </a:solidFill>
                <a:latin typeface="Inter"/>
              </a:rPr>
              <a:t>Introduction</a:t>
            </a:r>
          </a:p>
          <a:p>
            <a:pPr algn="l">
              <a:lnSpc>
                <a:spcPts val="5880"/>
              </a:lnSpc>
            </a:pPr>
            <a:r>
              <a:rPr lang="en-US" sz="4200" spc="105">
                <a:solidFill>
                  <a:srgbClr val="450000"/>
                </a:solidFill>
                <a:latin typeface="Inter"/>
              </a:rPr>
              <a:t>Challenge</a:t>
            </a:r>
          </a:p>
          <a:p>
            <a:pPr algn="l">
              <a:lnSpc>
                <a:spcPts val="5880"/>
              </a:lnSpc>
            </a:pPr>
            <a:r>
              <a:rPr lang="en-US" sz="4200" spc="105">
                <a:solidFill>
                  <a:srgbClr val="450000"/>
                </a:solidFill>
                <a:latin typeface="Inter"/>
              </a:rPr>
              <a:t>Problem statement</a:t>
            </a:r>
          </a:p>
          <a:p>
            <a:pPr algn="l">
              <a:lnSpc>
                <a:spcPts val="5880"/>
              </a:lnSpc>
              <a:spcBef>
                <a:spcPct val="0"/>
              </a:spcBef>
            </a:pPr>
            <a:r>
              <a:rPr lang="en-US" sz="4200" spc="105">
                <a:solidFill>
                  <a:srgbClr val="450000"/>
                </a:solidFill>
                <a:latin typeface="Inter"/>
              </a:rPr>
              <a:t>Related work </a:t>
            </a:r>
          </a:p>
        </p:txBody>
      </p:sp>
    </p:spTree>
  </p:cSld>
  <p:clrMapOvr>
    <a:masterClrMapping/>
  </p:clrMapOvr>
  <p:transition spd="fast">
    <p:fade/>
  </p:transition>
</p:sld>
</file>

<file path=ppt/slides/slide4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5202B">
                <a:alpha val="19500"/>
              </a:srgbClr>
            </a:gs>
            <a:gs pos="25000">
              <a:srgbClr val="FFFFFF">
                <a:alpha val="12000"/>
              </a:srgbClr>
            </a:gs>
            <a:gs pos="50000">
              <a:srgbClr val="CB3754">
                <a:alpha val="0"/>
              </a:srgbClr>
            </a:gs>
            <a:gs pos="75000">
              <a:srgbClr val="CB3754">
                <a:alpha val="0"/>
              </a:srgbClr>
            </a:gs>
            <a:gs pos="100000">
              <a:srgbClr val="CB3754">
                <a:alpha val="32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6429428" y="167474"/>
            <a:ext cx="1659745" cy="1687161"/>
            <a:chOff x="0" y="0"/>
            <a:chExt cx="2212993" cy="2249548"/>
          </a:xfrm>
        </p:grpSpPr>
        <p:sp>
          <p:nvSpPr>
            <p:cNvPr name="Freeform 3" id="3"/>
            <p:cNvSpPr/>
            <p:nvPr/>
          </p:nvSpPr>
          <p:spPr>
            <a:xfrm flipH="false" flipV="false" rot="0">
              <a:off x="0" y="0"/>
              <a:ext cx="2212993" cy="2249548"/>
            </a:xfrm>
            <a:custGeom>
              <a:avLst/>
              <a:gdLst/>
              <a:ahLst/>
              <a:cxnLst/>
              <a:rect r="r" b="b" t="t" l="l"/>
              <a:pathLst>
                <a:path h="2249548" w="2212993">
                  <a:moveTo>
                    <a:pt x="0" y="0"/>
                  </a:moveTo>
                  <a:lnTo>
                    <a:pt x="2212993" y="0"/>
                  </a:lnTo>
                  <a:lnTo>
                    <a:pt x="2212993" y="2249548"/>
                  </a:lnTo>
                  <a:lnTo>
                    <a:pt x="0" y="22495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21648" y="364940"/>
              <a:ext cx="1078965" cy="1519669"/>
            </a:xfrm>
            <a:custGeom>
              <a:avLst/>
              <a:gdLst/>
              <a:ahLst/>
              <a:cxnLst/>
              <a:rect r="r" b="b" t="t" l="l"/>
              <a:pathLst>
                <a:path h="1519669" w="1078965">
                  <a:moveTo>
                    <a:pt x="0" y="0"/>
                  </a:moveTo>
                  <a:lnTo>
                    <a:pt x="1078965" y="0"/>
                  </a:lnTo>
                  <a:lnTo>
                    <a:pt x="1078965" y="1519669"/>
                  </a:lnTo>
                  <a:lnTo>
                    <a:pt x="0" y="15196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5" id="5"/>
          <p:cNvSpPr/>
          <p:nvPr/>
        </p:nvSpPr>
        <p:spPr>
          <a:xfrm flipH="false" flipV="false" rot="-10800000">
            <a:off x="3927403" y="2709281"/>
            <a:ext cx="11530204" cy="1892658"/>
          </a:xfrm>
          <a:custGeom>
            <a:avLst/>
            <a:gdLst/>
            <a:ahLst/>
            <a:cxnLst/>
            <a:rect r="r" b="b" t="t" l="l"/>
            <a:pathLst>
              <a:path h="1892658" w="11530204">
                <a:moveTo>
                  <a:pt x="0" y="0"/>
                </a:moveTo>
                <a:lnTo>
                  <a:pt x="11530204" y="0"/>
                </a:lnTo>
                <a:lnTo>
                  <a:pt x="11530204" y="1892658"/>
                </a:lnTo>
                <a:lnTo>
                  <a:pt x="0" y="1892658"/>
                </a:lnTo>
                <a:lnTo>
                  <a:pt x="0" y="0"/>
                </a:lnTo>
                <a:close/>
              </a:path>
            </a:pathLst>
          </a:custGeom>
          <a:blipFill>
            <a:blip r:embed="rId6"/>
            <a:stretch>
              <a:fillRect l="-507" t="0" r="-507" b="0"/>
            </a:stretch>
          </a:blipFill>
        </p:spPr>
      </p:sp>
      <p:sp>
        <p:nvSpPr>
          <p:cNvPr name="Freeform 6" id="6"/>
          <p:cNvSpPr/>
          <p:nvPr/>
        </p:nvSpPr>
        <p:spPr>
          <a:xfrm flipH="false" flipV="false" rot="0">
            <a:off x="10703364" y="3773302"/>
            <a:ext cx="13111872" cy="9981412"/>
          </a:xfrm>
          <a:custGeom>
            <a:avLst/>
            <a:gdLst/>
            <a:ahLst/>
            <a:cxnLst/>
            <a:rect r="r" b="b" t="t" l="l"/>
            <a:pathLst>
              <a:path h="9981412" w="13111872">
                <a:moveTo>
                  <a:pt x="0" y="0"/>
                </a:moveTo>
                <a:lnTo>
                  <a:pt x="13111872" y="0"/>
                </a:lnTo>
                <a:lnTo>
                  <a:pt x="13111872" y="9981413"/>
                </a:lnTo>
                <a:lnTo>
                  <a:pt x="0" y="9981413"/>
                </a:lnTo>
                <a:lnTo>
                  <a:pt x="0" y="0"/>
                </a:lnTo>
                <a:close/>
              </a:path>
            </a:pathLst>
          </a:custGeom>
          <a:blipFill>
            <a:blip r:embed="rId7">
              <a:alphaModFix amt="16000"/>
            </a:blip>
            <a:stretch>
              <a:fillRect l="0" t="0" r="0" b="0"/>
            </a:stretch>
          </a:blipFill>
        </p:spPr>
      </p:sp>
      <p:grpSp>
        <p:nvGrpSpPr>
          <p:cNvPr name="Group 7" id="7"/>
          <p:cNvGrpSpPr/>
          <p:nvPr/>
        </p:nvGrpSpPr>
        <p:grpSpPr>
          <a:xfrm rot="0">
            <a:off x="7121153" y="476770"/>
            <a:ext cx="3700995" cy="1103861"/>
            <a:chOff x="0" y="0"/>
            <a:chExt cx="974748" cy="290729"/>
          </a:xfrm>
        </p:grpSpPr>
        <p:sp>
          <p:nvSpPr>
            <p:cNvPr name="Freeform 8" id="8"/>
            <p:cNvSpPr/>
            <p:nvPr/>
          </p:nvSpPr>
          <p:spPr>
            <a:xfrm flipH="false" flipV="false" rot="0">
              <a:off x="0" y="0"/>
              <a:ext cx="974748" cy="290729"/>
            </a:xfrm>
            <a:custGeom>
              <a:avLst/>
              <a:gdLst/>
              <a:ahLst/>
              <a:cxnLst/>
              <a:rect r="r" b="b" t="t" l="l"/>
              <a:pathLst>
                <a:path h="290729" w="974748">
                  <a:moveTo>
                    <a:pt x="106684" y="0"/>
                  </a:moveTo>
                  <a:lnTo>
                    <a:pt x="868063" y="0"/>
                  </a:lnTo>
                  <a:cubicBezTo>
                    <a:pt x="896358" y="0"/>
                    <a:pt x="923493" y="11240"/>
                    <a:pt x="943500" y="31247"/>
                  </a:cubicBezTo>
                  <a:cubicBezTo>
                    <a:pt x="963508" y="51254"/>
                    <a:pt x="974748" y="78390"/>
                    <a:pt x="974748" y="106684"/>
                  </a:cubicBezTo>
                  <a:lnTo>
                    <a:pt x="974748" y="184044"/>
                  </a:lnTo>
                  <a:cubicBezTo>
                    <a:pt x="974748" y="242965"/>
                    <a:pt x="926983" y="290729"/>
                    <a:pt x="868063" y="290729"/>
                  </a:cubicBezTo>
                  <a:lnTo>
                    <a:pt x="106684" y="290729"/>
                  </a:lnTo>
                  <a:cubicBezTo>
                    <a:pt x="78390" y="290729"/>
                    <a:pt x="51254" y="279489"/>
                    <a:pt x="31247" y="259482"/>
                  </a:cubicBezTo>
                  <a:cubicBezTo>
                    <a:pt x="11240" y="239474"/>
                    <a:pt x="0" y="212339"/>
                    <a:pt x="0" y="184044"/>
                  </a:cubicBezTo>
                  <a:lnTo>
                    <a:pt x="0" y="106684"/>
                  </a:lnTo>
                  <a:cubicBezTo>
                    <a:pt x="0" y="47764"/>
                    <a:pt x="47764" y="0"/>
                    <a:pt x="106684" y="0"/>
                  </a:cubicBezTo>
                  <a:close/>
                </a:path>
              </a:pathLst>
            </a:custGeom>
            <a:solidFill>
              <a:srgbClr val="DB4242"/>
            </a:solidFill>
          </p:spPr>
        </p:sp>
        <p:sp>
          <p:nvSpPr>
            <p:cNvPr name="TextBox 9" id="9"/>
            <p:cNvSpPr txBox="true"/>
            <p:nvPr/>
          </p:nvSpPr>
          <p:spPr>
            <a:xfrm>
              <a:off x="0" y="0"/>
              <a:ext cx="974748" cy="290729"/>
            </a:xfrm>
            <a:prstGeom prst="rect">
              <a:avLst/>
            </a:prstGeom>
          </p:spPr>
          <p:txBody>
            <a:bodyPr anchor="ctr" rtlCol="false" tIns="50800" lIns="50800" bIns="50800" rIns="50800"/>
            <a:lstStyle/>
            <a:p>
              <a:pPr algn="ctr">
                <a:lnSpc>
                  <a:spcPts val="1988"/>
                </a:lnSpc>
              </a:pPr>
            </a:p>
          </p:txBody>
        </p:sp>
      </p:grpSp>
      <p:sp>
        <p:nvSpPr>
          <p:cNvPr name="Freeform 10" id="10"/>
          <p:cNvSpPr/>
          <p:nvPr/>
        </p:nvSpPr>
        <p:spPr>
          <a:xfrm flipH="false" flipV="false" rot="0">
            <a:off x="5486400" y="364236"/>
            <a:ext cx="7315200" cy="1328928"/>
          </a:xfrm>
          <a:custGeom>
            <a:avLst/>
            <a:gdLst/>
            <a:ahLst/>
            <a:cxnLst/>
            <a:rect r="r" b="b" t="t" l="l"/>
            <a:pathLst>
              <a:path h="1328928" w="7315200">
                <a:moveTo>
                  <a:pt x="0" y="0"/>
                </a:moveTo>
                <a:lnTo>
                  <a:pt x="7315200" y="0"/>
                </a:lnTo>
                <a:lnTo>
                  <a:pt x="7315200" y="1328928"/>
                </a:lnTo>
                <a:lnTo>
                  <a:pt x="0" y="13289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7670851" y="205574"/>
            <a:ext cx="4043308" cy="1235519"/>
          </a:xfrm>
          <a:prstGeom prst="rect">
            <a:avLst/>
          </a:prstGeom>
        </p:spPr>
        <p:txBody>
          <a:bodyPr anchor="t" rtlCol="false" tIns="0" lIns="0" bIns="0" rIns="0">
            <a:spAutoFit/>
          </a:bodyPr>
          <a:lstStyle/>
          <a:p>
            <a:pPr algn="l">
              <a:lnSpc>
                <a:spcPts val="3424"/>
              </a:lnSpc>
            </a:pPr>
          </a:p>
          <a:p>
            <a:pPr algn="l">
              <a:lnSpc>
                <a:spcPts val="6098"/>
              </a:lnSpc>
              <a:spcBef>
                <a:spcPct val="0"/>
              </a:spcBef>
            </a:pPr>
            <a:r>
              <a:rPr lang="en-US" sz="5699">
                <a:solidFill>
                  <a:srgbClr val="0A0B09"/>
                </a:solidFill>
                <a:latin typeface="Inter"/>
              </a:rPr>
              <a:t>Search</a:t>
            </a:r>
          </a:p>
        </p:txBody>
      </p:sp>
      <p:sp>
        <p:nvSpPr>
          <p:cNvPr name="TextBox 12" id="12"/>
          <p:cNvSpPr txBox="true"/>
          <p:nvPr/>
        </p:nvSpPr>
        <p:spPr>
          <a:xfrm rot="0">
            <a:off x="1490751" y="1944502"/>
            <a:ext cx="16144177" cy="1828800"/>
          </a:xfrm>
          <a:prstGeom prst="rect">
            <a:avLst/>
          </a:prstGeom>
        </p:spPr>
        <p:txBody>
          <a:bodyPr anchor="t" rtlCol="false" tIns="0" lIns="0" bIns="0" rIns="0">
            <a:spAutoFit/>
          </a:bodyPr>
          <a:lstStyle/>
          <a:p>
            <a:pPr algn="ctr">
              <a:lnSpc>
                <a:spcPts val="3656"/>
              </a:lnSpc>
            </a:pPr>
          </a:p>
          <a:p>
            <a:pPr algn="ctr">
              <a:lnSpc>
                <a:spcPts val="3656"/>
              </a:lnSpc>
              <a:spcBef>
                <a:spcPct val="0"/>
              </a:spcBef>
            </a:pPr>
            <a:r>
              <a:rPr lang="en-US" sz="3046">
                <a:solidFill>
                  <a:srgbClr val="0A0B09"/>
                </a:solidFill>
                <a:latin typeface="Garet Light"/>
              </a:rPr>
              <a:t>Users, whether patients or donors, can communicate with the chatbot and help them learn about the benefits and importance of blood donation, inquire about symptoms of blood deficiency, etc.</a:t>
            </a:r>
          </a:p>
        </p:txBody>
      </p:sp>
      <p:sp>
        <p:nvSpPr>
          <p:cNvPr name="Freeform 13" id="13"/>
          <p:cNvSpPr/>
          <p:nvPr/>
        </p:nvSpPr>
        <p:spPr>
          <a:xfrm flipH="false" flipV="false" rot="0">
            <a:off x="3545061" y="4134294"/>
            <a:ext cx="12035558" cy="5897642"/>
          </a:xfrm>
          <a:custGeom>
            <a:avLst/>
            <a:gdLst/>
            <a:ahLst/>
            <a:cxnLst/>
            <a:rect r="r" b="b" t="t" l="l"/>
            <a:pathLst>
              <a:path h="5897642" w="12035558">
                <a:moveTo>
                  <a:pt x="0" y="0"/>
                </a:moveTo>
                <a:lnTo>
                  <a:pt x="12035558" y="0"/>
                </a:lnTo>
                <a:lnTo>
                  <a:pt x="12035558" y="5897642"/>
                </a:lnTo>
                <a:lnTo>
                  <a:pt x="0" y="5897642"/>
                </a:lnTo>
                <a:lnTo>
                  <a:pt x="0" y="0"/>
                </a:lnTo>
                <a:close/>
              </a:path>
            </a:pathLst>
          </a:custGeom>
          <a:blipFill>
            <a:blip r:embed="rId10"/>
            <a:stretch>
              <a:fillRect l="-1873" t="0" r="-1873" b="0"/>
            </a:stretch>
          </a:blipFill>
        </p:spPr>
      </p:sp>
    </p:spTree>
  </p:cSld>
  <p:clrMapOvr>
    <a:masterClrMapping/>
  </p:clrMapOvr>
  <p:transition spd="fast">
    <p:fade/>
  </p:transition>
</p:sld>
</file>

<file path=ppt/slides/slide4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5202B">
                <a:alpha val="19500"/>
              </a:srgbClr>
            </a:gs>
            <a:gs pos="25000">
              <a:srgbClr val="FFFFFF">
                <a:alpha val="12000"/>
              </a:srgbClr>
            </a:gs>
            <a:gs pos="50000">
              <a:srgbClr val="CB3754">
                <a:alpha val="0"/>
              </a:srgbClr>
            </a:gs>
            <a:gs pos="75000">
              <a:srgbClr val="CB3754">
                <a:alpha val="0"/>
              </a:srgbClr>
            </a:gs>
            <a:gs pos="100000">
              <a:srgbClr val="CB3754">
                <a:alpha val="32000"/>
              </a:srgbClr>
            </a:gs>
          </a:gsLst>
          <a:lin ang="2700000"/>
        </a:gra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511279" y="1762183"/>
          <a:ext cx="15265443" cy="7562850"/>
        </p:xfrm>
        <a:graphic>
          <a:graphicData uri="http://schemas.openxmlformats.org/drawingml/2006/table">
            <a:tbl>
              <a:tblPr/>
              <a:tblGrid>
                <a:gridCol w="950949"/>
                <a:gridCol w="14314493"/>
              </a:tblGrid>
              <a:tr h="960686">
                <a:tc>
                  <a:txBody>
                    <a:bodyPr anchor="t" rtlCol="false"/>
                    <a:lstStyle/>
                    <a:p>
                      <a:pPr algn="l">
                        <a:lnSpc>
                          <a:spcPts val="3079"/>
                        </a:lnSpc>
                        <a:defRPr/>
                      </a:pPr>
                      <a:r>
                        <a:rPr lang="en-US" sz="2199">
                          <a:solidFill>
                            <a:srgbClr val="183172"/>
                          </a:solidFill>
                          <a:latin typeface="Canva Sans Bold"/>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gradFill rotWithShape="true">
                      <a:gsLst>
                        <a:gs pos="0">
                          <a:srgbClr val="85202B">
                            <a:alpha val="19500"/>
                          </a:srgbClr>
                        </a:gs>
                        <a:gs pos="50000">
                          <a:srgbClr val="FFFFFF">
                            <a:alpha val="12000"/>
                          </a:srgbClr>
                        </a:gs>
                        <a:gs pos="100000">
                          <a:srgbClr val="CB3754">
                            <a:alpha val="32000"/>
                          </a:srgbClr>
                        </a:gs>
                      </a:gsLst>
                      <a:lin ang="2700000"/>
                    </a:gradFill>
                  </a:tcPr>
                </a:tc>
                <a:tc>
                  <a:txBody>
                    <a:bodyPr anchor="t" rtlCol="false"/>
                    <a:lstStyle/>
                    <a:p>
                      <a:pPr algn="l">
                        <a:lnSpc>
                          <a:spcPts val="3079"/>
                        </a:lnSpc>
                        <a:defRPr/>
                      </a:pPr>
                      <a:r>
                        <a:rPr lang="en-US" sz="2199" u="sng">
                          <a:solidFill>
                            <a:srgbClr val="445360"/>
                          </a:solidFill>
                          <a:latin typeface="Canva Sans Bold"/>
                          <a:hlinkClick r:id="rId2" tooltip="https://www.almasryalyoum.com/news/details/2932787"/>
                        </a:rPr>
                        <a:t>https://www.almasryalyoum.com/news/details/2932787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gradFill rotWithShape="true">
                      <a:gsLst>
                        <a:gs pos="0">
                          <a:srgbClr val="85202B">
                            <a:alpha val="19500"/>
                          </a:srgbClr>
                        </a:gs>
                        <a:gs pos="50000">
                          <a:srgbClr val="FFFFFF">
                            <a:alpha val="12000"/>
                          </a:srgbClr>
                        </a:gs>
                        <a:gs pos="100000">
                          <a:srgbClr val="CB3754">
                            <a:alpha val="32000"/>
                          </a:srgbClr>
                        </a:gs>
                      </a:gsLst>
                      <a:lin ang="2700000"/>
                    </a:gradFill>
                  </a:tcPr>
                </a:tc>
              </a:tr>
              <a:tr h="960686">
                <a:tc>
                  <a:txBody>
                    <a:bodyPr anchor="t" rtlCol="false"/>
                    <a:lstStyle/>
                    <a:p>
                      <a:pPr algn="l">
                        <a:lnSpc>
                          <a:spcPts val="3079"/>
                        </a:lnSpc>
                        <a:defRPr/>
                      </a:pPr>
                      <a:r>
                        <a:rPr lang="en-US" sz="2199">
                          <a:solidFill>
                            <a:srgbClr val="183172"/>
                          </a:solidFill>
                          <a:latin typeface="Canva Sans Bold"/>
                        </a:rPr>
                        <a:t>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gradFill rotWithShape="true">
                      <a:gsLst>
                        <a:gs pos="0">
                          <a:srgbClr val="85202B">
                            <a:alpha val="19500"/>
                          </a:srgbClr>
                        </a:gs>
                        <a:gs pos="50000">
                          <a:srgbClr val="FFFFFF">
                            <a:alpha val="12000"/>
                          </a:srgbClr>
                        </a:gs>
                        <a:gs pos="100000">
                          <a:srgbClr val="CB3754">
                            <a:alpha val="32000"/>
                          </a:srgbClr>
                        </a:gs>
                      </a:gsLst>
                      <a:lin ang="2700000"/>
                    </a:gradFill>
                  </a:tcPr>
                </a:tc>
                <a:tc>
                  <a:txBody>
                    <a:bodyPr anchor="t" rtlCol="false"/>
                    <a:lstStyle/>
                    <a:p>
                      <a:pPr algn="l">
                        <a:lnSpc>
                          <a:spcPts val="3079"/>
                        </a:lnSpc>
                        <a:defRPr/>
                      </a:pPr>
                      <a:r>
                        <a:rPr lang="en-US" sz="2199">
                          <a:solidFill>
                            <a:srgbClr val="183172"/>
                          </a:solidFill>
                          <a:latin typeface="Canva Sans Bold"/>
                        </a:rPr>
                        <a:t>https://www.egyptianrc.org/Arabic/home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gradFill rotWithShape="true">
                      <a:gsLst>
                        <a:gs pos="0">
                          <a:srgbClr val="85202B">
                            <a:alpha val="19500"/>
                          </a:srgbClr>
                        </a:gs>
                        <a:gs pos="50000">
                          <a:srgbClr val="FFFFFF">
                            <a:alpha val="12000"/>
                          </a:srgbClr>
                        </a:gs>
                        <a:gs pos="100000">
                          <a:srgbClr val="CB3754">
                            <a:alpha val="32000"/>
                          </a:srgbClr>
                        </a:gs>
                      </a:gsLst>
                      <a:lin ang="2700000"/>
                    </a:gradFill>
                  </a:tcPr>
                </a:tc>
              </a:tr>
              <a:tr h="960686">
                <a:tc>
                  <a:txBody>
                    <a:bodyPr anchor="t" rtlCol="false"/>
                    <a:lstStyle/>
                    <a:p>
                      <a:pPr algn="l">
                        <a:lnSpc>
                          <a:spcPts val="3079"/>
                        </a:lnSpc>
                        <a:defRPr/>
                      </a:pPr>
                      <a:r>
                        <a:rPr lang="en-US" sz="2199">
                          <a:solidFill>
                            <a:srgbClr val="183172"/>
                          </a:solidFill>
                          <a:latin typeface="Canva Sans Bold"/>
                        </a:rPr>
                        <a:t>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gradFill rotWithShape="true">
                      <a:gsLst>
                        <a:gs pos="0">
                          <a:srgbClr val="85202B">
                            <a:alpha val="19500"/>
                          </a:srgbClr>
                        </a:gs>
                        <a:gs pos="50000">
                          <a:srgbClr val="FFFFFF">
                            <a:alpha val="12000"/>
                          </a:srgbClr>
                        </a:gs>
                        <a:gs pos="100000">
                          <a:srgbClr val="CB3754">
                            <a:alpha val="32000"/>
                          </a:srgbClr>
                        </a:gs>
                      </a:gsLst>
                      <a:lin ang="2700000"/>
                    </a:gradFill>
                  </a:tcPr>
                </a:tc>
                <a:tc>
                  <a:txBody>
                    <a:bodyPr anchor="t" rtlCol="false"/>
                    <a:lstStyle/>
                    <a:p>
                      <a:pPr algn="l">
                        <a:lnSpc>
                          <a:spcPts val="3079"/>
                        </a:lnSpc>
                        <a:defRPr/>
                      </a:pPr>
                      <a:r>
                        <a:rPr lang="en-US" sz="2199">
                          <a:solidFill>
                            <a:srgbClr val="183172"/>
                          </a:solidFill>
                          <a:latin typeface="Canva Sans Bold"/>
                        </a:rPr>
                        <a:t>https://www.lifeblood.com.au/contact/donate-blood-app</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gradFill rotWithShape="true">
                      <a:gsLst>
                        <a:gs pos="0">
                          <a:srgbClr val="85202B">
                            <a:alpha val="19500"/>
                          </a:srgbClr>
                        </a:gs>
                        <a:gs pos="50000">
                          <a:srgbClr val="FFFFFF">
                            <a:alpha val="12000"/>
                          </a:srgbClr>
                        </a:gs>
                        <a:gs pos="100000">
                          <a:srgbClr val="CB3754">
                            <a:alpha val="32000"/>
                          </a:srgbClr>
                        </a:gs>
                      </a:gsLst>
                      <a:lin ang="2700000"/>
                    </a:gradFill>
                  </a:tcPr>
                </a:tc>
              </a:tr>
              <a:tr h="960686">
                <a:tc>
                  <a:txBody>
                    <a:bodyPr anchor="t" rtlCol="false"/>
                    <a:lstStyle/>
                    <a:p>
                      <a:pPr algn="l">
                        <a:lnSpc>
                          <a:spcPts val="3079"/>
                        </a:lnSpc>
                        <a:defRPr/>
                      </a:pPr>
                      <a:r>
                        <a:rPr lang="en-US" sz="2199">
                          <a:solidFill>
                            <a:srgbClr val="183172"/>
                          </a:solidFill>
                          <a:latin typeface="Canva Sans Bold"/>
                        </a:rPr>
                        <a:t>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gradFill rotWithShape="true">
                      <a:gsLst>
                        <a:gs pos="0">
                          <a:srgbClr val="85202B">
                            <a:alpha val="19500"/>
                          </a:srgbClr>
                        </a:gs>
                        <a:gs pos="50000">
                          <a:srgbClr val="FFFFFF">
                            <a:alpha val="12000"/>
                          </a:srgbClr>
                        </a:gs>
                        <a:gs pos="100000">
                          <a:srgbClr val="CB3754">
                            <a:alpha val="32000"/>
                          </a:srgbClr>
                        </a:gs>
                      </a:gsLst>
                      <a:lin ang="2700000"/>
                    </a:gradFill>
                  </a:tcPr>
                </a:tc>
                <a:tc>
                  <a:txBody>
                    <a:bodyPr anchor="t" rtlCol="false"/>
                    <a:lstStyle/>
                    <a:p>
                      <a:pPr algn="l">
                        <a:lnSpc>
                          <a:spcPts val="3079"/>
                        </a:lnSpc>
                        <a:defRPr/>
                      </a:pPr>
                      <a:r>
                        <a:rPr lang="en-US" sz="2199">
                          <a:solidFill>
                            <a:srgbClr val="183172"/>
                          </a:solidFill>
                          <a:latin typeface="Canva Sans Bold"/>
                        </a:rPr>
                        <a:t>https://play.google.com/store/apps/details?id=com.cube.arc.blood&amp;hl=en_US&amp;pli=1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gradFill rotWithShape="true">
                      <a:gsLst>
                        <a:gs pos="0">
                          <a:srgbClr val="85202B">
                            <a:alpha val="19500"/>
                          </a:srgbClr>
                        </a:gs>
                        <a:gs pos="50000">
                          <a:srgbClr val="FFFFFF">
                            <a:alpha val="12000"/>
                          </a:srgbClr>
                        </a:gs>
                        <a:gs pos="100000">
                          <a:srgbClr val="CB3754">
                            <a:alpha val="32000"/>
                          </a:srgbClr>
                        </a:gs>
                      </a:gsLst>
                      <a:lin ang="2700000"/>
                    </a:gradFill>
                  </a:tcPr>
                </a:tc>
              </a:tr>
              <a:tr h="960686">
                <a:tc>
                  <a:txBody>
                    <a:bodyPr anchor="t" rtlCol="false"/>
                    <a:lstStyle/>
                    <a:p>
                      <a:pPr algn="l">
                        <a:lnSpc>
                          <a:spcPts val="3079"/>
                        </a:lnSpc>
                        <a:defRPr/>
                      </a:pPr>
                      <a:r>
                        <a:rPr lang="en-US" sz="2199">
                          <a:solidFill>
                            <a:srgbClr val="183172"/>
                          </a:solidFill>
                          <a:latin typeface="Canva Sans"/>
                        </a:rPr>
                        <a:t>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gradFill rotWithShape="true">
                      <a:gsLst>
                        <a:gs pos="0">
                          <a:srgbClr val="85202B">
                            <a:alpha val="19500"/>
                          </a:srgbClr>
                        </a:gs>
                        <a:gs pos="50000">
                          <a:srgbClr val="FFFFFF">
                            <a:alpha val="12000"/>
                          </a:srgbClr>
                        </a:gs>
                        <a:gs pos="100000">
                          <a:srgbClr val="CB3754">
                            <a:alpha val="32000"/>
                          </a:srgbClr>
                        </a:gs>
                      </a:gsLst>
                      <a:lin ang="2700000"/>
                    </a:gradFill>
                  </a:tcPr>
                </a:tc>
                <a:tc>
                  <a:txBody>
                    <a:bodyPr anchor="t" rtlCol="false"/>
                    <a:lstStyle/>
                    <a:p>
                      <a:pPr algn="l">
                        <a:lnSpc>
                          <a:spcPts val="3079"/>
                        </a:lnSpc>
                        <a:defRPr/>
                      </a:pPr>
                      <a:r>
                        <a:rPr lang="en-US" sz="2199" u="sng">
                          <a:solidFill>
                            <a:srgbClr val="183172"/>
                          </a:solidFill>
                          <a:latin typeface="Canva Sans Bold"/>
                        </a:rPr>
                        <a:t>https://www.redcrossblood.org/blood-donor-app.html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gradFill rotWithShape="true">
                      <a:gsLst>
                        <a:gs pos="0">
                          <a:srgbClr val="85202B">
                            <a:alpha val="19500"/>
                          </a:srgbClr>
                        </a:gs>
                        <a:gs pos="50000">
                          <a:srgbClr val="FFFFFF">
                            <a:alpha val="12000"/>
                          </a:srgbClr>
                        </a:gs>
                        <a:gs pos="100000">
                          <a:srgbClr val="CB3754">
                            <a:alpha val="32000"/>
                          </a:srgbClr>
                        </a:gs>
                      </a:gsLst>
                      <a:lin ang="2700000"/>
                    </a:gradFill>
                  </a:tcPr>
                </a:tc>
              </a:tr>
              <a:tr h="1798732">
                <a:tc>
                  <a:txBody>
                    <a:bodyPr anchor="t" rtlCol="false"/>
                    <a:lstStyle/>
                    <a:p>
                      <a:pPr algn="l">
                        <a:lnSpc>
                          <a:spcPts val="3079"/>
                        </a:lnSpc>
                        <a:defRPr/>
                      </a:pPr>
                      <a:r>
                        <a:rPr lang="en-US" sz="2199">
                          <a:solidFill>
                            <a:srgbClr val="183172"/>
                          </a:solidFill>
                          <a:latin typeface="Canva Sans Bold"/>
                        </a:rPr>
                        <a:t>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gradFill rotWithShape="true">
                      <a:gsLst>
                        <a:gs pos="0">
                          <a:srgbClr val="85202B">
                            <a:alpha val="19500"/>
                          </a:srgbClr>
                        </a:gs>
                        <a:gs pos="50000">
                          <a:srgbClr val="FFFFFF">
                            <a:alpha val="12000"/>
                          </a:srgbClr>
                        </a:gs>
                        <a:gs pos="100000">
                          <a:srgbClr val="CB3754">
                            <a:alpha val="32000"/>
                          </a:srgbClr>
                        </a:gs>
                      </a:gsLst>
                      <a:lin ang="2700000"/>
                    </a:gradFill>
                  </a:tcPr>
                </a:tc>
                <a:tc>
                  <a:txBody>
                    <a:bodyPr anchor="t" rtlCol="false"/>
                    <a:lstStyle/>
                    <a:p>
                      <a:pPr algn="just">
                        <a:lnSpc>
                          <a:spcPts val="3079"/>
                        </a:lnSpc>
                        <a:defRPr/>
                      </a:pPr>
                      <a:r>
                        <a:rPr lang="en-US" sz="2199">
                          <a:solidFill>
                            <a:srgbClr val="183172"/>
                          </a:solidFill>
                          <a:latin typeface="Canva Sans Bold"/>
                        </a:rPr>
                        <a:t>https://www.popai.pro/share.html?shareKey=fa28d5af89c3a07bda8ad9a01724ee5b697fda52ef816830f7dc302af160eec4&amp;utm_source=presentationsharepage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gradFill rotWithShape="true">
                      <a:gsLst>
                        <a:gs pos="0">
                          <a:srgbClr val="85202B">
                            <a:alpha val="19500"/>
                          </a:srgbClr>
                        </a:gs>
                        <a:gs pos="50000">
                          <a:srgbClr val="FFFFFF">
                            <a:alpha val="12000"/>
                          </a:srgbClr>
                        </a:gs>
                        <a:gs pos="100000">
                          <a:srgbClr val="CB3754">
                            <a:alpha val="32000"/>
                          </a:srgbClr>
                        </a:gs>
                      </a:gsLst>
                      <a:lin ang="2700000"/>
                    </a:gradFill>
                  </a:tcPr>
                </a:tc>
              </a:tr>
              <a:tr h="960686">
                <a:tc>
                  <a:txBody>
                    <a:bodyPr anchor="t" rtlCol="false"/>
                    <a:lstStyle/>
                    <a:p>
                      <a:pPr algn="l">
                        <a:lnSpc>
                          <a:spcPts val="3079"/>
                        </a:lnSpc>
                        <a:defRPr/>
                      </a:pPr>
                      <a:r>
                        <a:rPr lang="en-US" sz="2199">
                          <a:solidFill>
                            <a:srgbClr val="183172"/>
                          </a:solidFill>
                          <a:latin typeface="Canva Sans Bold"/>
                        </a:rPr>
                        <a:t>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gradFill rotWithShape="true">
                      <a:gsLst>
                        <a:gs pos="0">
                          <a:srgbClr val="85202B">
                            <a:alpha val="19500"/>
                          </a:srgbClr>
                        </a:gs>
                        <a:gs pos="50000">
                          <a:srgbClr val="FFFFFF">
                            <a:alpha val="12000"/>
                          </a:srgbClr>
                        </a:gs>
                        <a:gs pos="100000">
                          <a:srgbClr val="CB3754">
                            <a:alpha val="32000"/>
                          </a:srgbClr>
                        </a:gs>
                      </a:gsLst>
                      <a:lin ang="2700000"/>
                    </a:gradFill>
                  </a:tcPr>
                </a:tc>
                <a:tc>
                  <a:txBody>
                    <a:bodyPr anchor="t" rtlCol="false"/>
                    <a:lstStyle/>
                    <a:p>
                      <a:pPr algn="l">
                        <a:lnSpc>
                          <a:spcPts val="3079"/>
                        </a:lnSpc>
                        <a:defRPr/>
                      </a:pPr>
                      <a:r>
                        <a:rPr lang="en-US" sz="2199">
                          <a:solidFill>
                            <a:srgbClr val="183172"/>
                          </a:solidFill>
                          <a:latin typeface="Canva Sans Bold"/>
                        </a:rPr>
                        <a:t>https://www.who.int/ar/news-room/fact-sheets/detail/blood-safety-and-availability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gradFill rotWithShape="true">
                      <a:gsLst>
                        <a:gs pos="0">
                          <a:srgbClr val="85202B">
                            <a:alpha val="19500"/>
                          </a:srgbClr>
                        </a:gs>
                        <a:gs pos="50000">
                          <a:srgbClr val="FFFFFF">
                            <a:alpha val="12000"/>
                          </a:srgbClr>
                        </a:gs>
                        <a:gs pos="100000">
                          <a:srgbClr val="CB3754">
                            <a:alpha val="32000"/>
                          </a:srgbClr>
                        </a:gs>
                      </a:gsLst>
                      <a:lin ang="2700000"/>
                    </a:gradFill>
                  </a:tcPr>
                </a:tc>
              </a:tr>
            </a:tbl>
          </a:graphicData>
        </a:graphic>
      </p:graphicFrame>
      <p:sp>
        <p:nvSpPr>
          <p:cNvPr name="Freeform 3" id="3"/>
          <p:cNvSpPr/>
          <p:nvPr/>
        </p:nvSpPr>
        <p:spPr>
          <a:xfrm flipH="false" flipV="false" rot="0">
            <a:off x="15249160" y="7600256"/>
            <a:ext cx="2551804" cy="2523097"/>
          </a:xfrm>
          <a:custGeom>
            <a:avLst/>
            <a:gdLst/>
            <a:ahLst/>
            <a:cxnLst/>
            <a:rect r="r" b="b" t="t" l="l"/>
            <a:pathLst>
              <a:path h="2523097" w="2551804">
                <a:moveTo>
                  <a:pt x="0" y="0"/>
                </a:moveTo>
                <a:lnTo>
                  <a:pt x="2551805" y="0"/>
                </a:lnTo>
                <a:lnTo>
                  <a:pt x="2551805" y="2523097"/>
                </a:lnTo>
                <a:lnTo>
                  <a:pt x="0" y="25230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276400" y="474162"/>
            <a:ext cx="9735199" cy="1288021"/>
          </a:xfrm>
          <a:prstGeom prst="rect">
            <a:avLst/>
          </a:prstGeom>
        </p:spPr>
        <p:txBody>
          <a:bodyPr anchor="t" rtlCol="false" tIns="0" lIns="0" bIns="0" rIns="0">
            <a:spAutoFit/>
          </a:bodyPr>
          <a:lstStyle/>
          <a:p>
            <a:pPr algn="ctr">
              <a:lnSpc>
                <a:spcPts val="10440"/>
              </a:lnSpc>
            </a:pPr>
            <a:r>
              <a:rPr lang="en-US" sz="7457">
                <a:solidFill>
                  <a:srgbClr val="5E0404"/>
                </a:solidFill>
                <a:latin typeface="Canva Sans Bold"/>
              </a:rPr>
              <a:t>References</a:t>
            </a:r>
          </a:p>
        </p:txBody>
      </p:sp>
    </p:spTree>
  </p:cSld>
  <p:clrMapOvr>
    <a:masterClrMapping/>
  </p:clrMapOvr>
  <p:transition spd="fast">
    <p:fade/>
  </p:transition>
</p:sld>
</file>

<file path=ppt/slides/slide4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5202B">
                <a:alpha val="19500"/>
              </a:srgbClr>
            </a:gs>
            <a:gs pos="25000">
              <a:srgbClr val="FFFFFF">
                <a:alpha val="12000"/>
              </a:srgbClr>
            </a:gs>
            <a:gs pos="50000">
              <a:srgbClr val="CB3754">
                <a:alpha val="0"/>
              </a:srgbClr>
            </a:gs>
            <a:gs pos="75000">
              <a:srgbClr val="CB3754">
                <a:alpha val="0"/>
              </a:srgbClr>
            </a:gs>
            <a:gs pos="100000">
              <a:srgbClr val="CB3754">
                <a:alpha val="32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5486400" y="4465181"/>
            <a:ext cx="7315200" cy="1356637"/>
          </a:xfrm>
          <a:custGeom>
            <a:avLst/>
            <a:gdLst/>
            <a:ahLst/>
            <a:cxnLst/>
            <a:rect r="r" b="b" t="t" l="l"/>
            <a:pathLst>
              <a:path h="1356637" w="7315200">
                <a:moveTo>
                  <a:pt x="0" y="0"/>
                </a:moveTo>
                <a:lnTo>
                  <a:pt x="7315200" y="0"/>
                </a:lnTo>
                <a:lnTo>
                  <a:pt x="7315200" y="1356638"/>
                </a:lnTo>
                <a:lnTo>
                  <a:pt x="0" y="13566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484832"/>
            <a:ext cx="18744374" cy="16776215"/>
          </a:xfrm>
          <a:custGeom>
            <a:avLst/>
            <a:gdLst/>
            <a:ahLst/>
            <a:cxnLst/>
            <a:rect r="r" b="b" t="t" l="l"/>
            <a:pathLst>
              <a:path h="16776215" w="18744374">
                <a:moveTo>
                  <a:pt x="0" y="0"/>
                </a:moveTo>
                <a:lnTo>
                  <a:pt x="18744374" y="0"/>
                </a:lnTo>
                <a:lnTo>
                  <a:pt x="18744374" y="16776215"/>
                </a:lnTo>
                <a:lnTo>
                  <a:pt x="0" y="16776215"/>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109816" y="566457"/>
            <a:ext cx="2096041" cy="2086201"/>
          </a:xfrm>
          <a:custGeom>
            <a:avLst/>
            <a:gdLst/>
            <a:ahLst/>
            <a:cxnLst/>
            <a:rect r="r" b="b" t="t" l="l"/>
            <a:pathLst>
              <a:path h="2086201" w="2096041">
                <a:moveTo>
                  <a:pt x="0" y="0"/>
                </a:moveTo>
                <a:lnTo>
                  <a:pt x="2096041" y="0"/>
                </a:lnTo>
                <a:lnTo>
                  <a:pt x="2096041" y="2086200"/>
                </a:lnTo>
                <a:lnTo>
                  <a:pt x="0" y="2086200"/>
                </a:lnTo>
                <a:lnTo>
                  <a:pt x="0" y="0"/>
                </a:lnTo>
                <a:close/>
              </a:path>
            </a:pathLst>
          </a:custGeom>
          <a:blipFill>
            <a:blip r:embed="rId4"/>
            <a:stretch>
              <a:fillRect l="0" t="0" r="0" b="0"/>
            </a:stretch>
          </a:blipFill>
        </p:spPr>
      </p:sp>
      <p:sp>
        <p:nvSpPr>
          <p:cNvPr name="Freeform 4" id="4"/>
          <p:cNvSpPr/>
          <p:nvPr/>
        </p:nvSpPr>
        <p:spPr>
          <a:xfrm flipH="false" flipV="false" rot="0">
            <a:off x="9616779" y="7151341"/>
            <a:ext cx="2096041" cy="2086201"/>
          </a:xfrm>
          <a:custGeom>
            <a:avLst/>
            <a:gdLst/>
            <a:ahLst/>
            <a:cxnLst/>
            <a:rect r="r" b="b" t="t" l="l"/>
            <a:pathLst>
              <a:path h="2086201" w="2096041">
                <a:moveTo>
                  <a:pt x="0" y="0"/>
                </a:moveTo>
                <a:lnTo>
                  <a:pt x="2096041" y="0"/>
                </a:lnTo>
                <a:lnTo>
                  <a:pt x="2096041" y="2086201"/>
                </a:lnTo>
                <a:lnTo>
                  <a:pt x="0" y="2086201"/>
                </a:lnTo>
                <a:lnTo>
                  <a:pt x="0" y="0"/>
                </a:lnTo>
                <a:close/>
              </a:path>
            </a:pathLst>
          </a:custGeom>
          <a:blipFill>
            <a:blip r:embed="rId4"/>
            <a:stretch>
              <a:fillRect l="0" t="0" r="0" b="0"/>
            </a:stretch>
          </a:blipFill>
        </p:spPr>
      </p:sp>
      <p:sp>
        <p:nvSpPr>
          <p:cNvPr name="Freeform 5" id="5"/>
          <p:cNvSpPr/>
          <p:nvPr/>
        </p:nvSpPr>
        <p:spPr>
          <a:xfrm flipH="false" flipV="false" rot="633415">
            <a:off x="11187190" y="1858091"/>
            <a:ext cx="6747706" cy="6325974"/>
          </a:xfrm>
          <a:custGeom>
            <a:avLst/>
            <a:gdLst/>
            <a:ahLst/>
            <a:cxnLst/>
            <a:rect r="r" b="b" t="t" l="l"/>
            <a:pathLst>
              <a:path h="6325974" w="6747706">
                <a:moveTo>
                  <a:pt x="0" y="0"/>
                </a:moveTo>
                <a:lnTo>
                  <a:pt x="6747705" y="0"/>
                </a:lnTo>
                <a:lnTo>
                  <a:pt x="6747705" y="6325974"/>
                </a:lnTo>
                <a:lnTo>
                  <a:pt x="0" y="6325974"/>
                </a:lnTo>
                <a:lnTo>
                  <a:pt x="0" y="0"/>
                </a:lnTo>
                <a:close/>
              </a:path>
            </a:pathLst>
          </a:custGeom>
          <a:blipFill>
            <a:blip r:embed="rId5"/>
            <a:stretch>
              <a:fillRect l="0" t="0" r="0" b="0"/>
            </a:stretch>
          </a:blipFill>
        </p:spPr>
      </p:sp>
      <p:sp>
        <p:nvSpPr>
          <p:cNvPr name="Freeform 6" id="6"/>
          <p:cNvSpPr/>
          <p:nvPr/>
        </p:nvSpPr>
        <p:spPr>
          <a:xfrm flipH="false" flipV="false" rot="-757440">
            <a:off x="13446698" y="7553491"/>
            <a:ext cx="3383988" cy="3368101"/>
          </a:xfrm>
          <a:custGeom>
            <a:avLst/>
            <a:gdLst/>
            <a:ahLst/>
            <a:cxnLst/>
            <a:rect r="r" b="b" t="t" l="l"/>
            <a:pathLst>
              <a:path h="3368101" w="3383988">
                <a:moveTo>
                  <a:pt x="0" y="0"/>
                </a:moveTo>
                <a:lnTo>
                  <a:pt x="3383989" y="0"/>
                </a:lnTo>
                <a:lnTo>
                  <a:pt x="3383989" y="3368101"/>
                </a:lnTo>
                <a:lnTo>
                  <a:pt x="0" y="3368101"/>
                </a:lnTo>
                <a:lnTo>
                  <a:pt x="0" y="0"/>
                </a:lnTo>
                <a:close/>
              </a:path>
            </a:pathLst>
          </a:custGeom>
          <a:blipFill>
            <a:blip r:embed="rId4"/>
            <a:stretch>
              <a:fillRect l="0" t="0" r="0" b="0"/>
            </a:stretch>
          </a:blipFill>
        </p:spPr>
      </p:sp>
      <p:sp>
        <p:nvSpPr>
          <p:cNvPr name="Freeform 7" id="7"/>
          <p:cNvSpPr/>
          <p:nvPr/>
        </p:nvSpPr>
        <p:spPr>
          <a:xfrm flipH="false" flipV="false" rot="-767001">
            <a:off x="9923989" y="899095"/>
            <a:ext cx="3383988" cy="3368101"/>
          </a:xfrm>
          <a:custGeom>
            <a:avLst/>
            <a:gdLst/>
            <a:ahLst/>
            <a:cxnLst/>
            <a:rect r="r" b="b" t="t" l="l"/>
            <a:pathLst>
              <a:path h="3368101" w="3383988">
                <a:moveTo>
                  <a:pt x="0" y="0"/>
                </a:moveTo>
                <a:lnTo>
                  <a:pt x="3383988" y="0"/>
                </a:lnTo>
                <a:lnTo>
                  <a:pt x="3383988" y="3368101"/>
                </a:lnTo>
                <a:lnTo>
                  <a:pt x="0" y="3368101"/>
                </a:lnTo>
                <a:lnTo>
                  <a:pt x="0" y="0"/>
                </a:lnTo>
                <a:close/>
              </a:path>
            </a:pathLst>
          </a:custGeom>
          <a:blipFill>
            <a:blip r:embed="rId4"/>
            <a:stretch>
              <a:fillRect l="0" t="0" r="0" b="0"/>
            </a:stretch>
          </a:blipFill>
        </p:spPr>
      </p:sp>
      <p:sp>
        <p:nvSpPr>
          <p:cNvPr name="TextBox 8" id="8"/>
          <p:cNvSpPr txBox="true"/>
          <p:nvPr/>
        </p:nvSpPr>
        <p:spPr>
          <a:xfrm rot="0">
            <a:off x="905628" y="4390284"/>
            <a:ext cx="8711151" cy="1891153"/>
          </a:xfrm>
          <a:prstGeom prst="rect">
            <a:avLst/>
          </a:prstGeom>
        </p:spPr>
        <p:txBody>
          <a:bodyPr anchor="t" rtlCol="false" tIns="0" lIns="0" bIns="0" rIns="0">
            <a:spAutoFit/>
          </a:bodyPr>
          <a:lstStyle/>
          <a:p>
            <a:pPr algn="ctr">
              <a:lnSpc>
                <a:spcPts val="15463"/>
              </a:lnSpc>
            </a:pPr>
            <a:r>
              <a:rPr lang="en-US" sz="11045">
                <a:solidFill>
                  <a:srgbClr val="A61B29"/>
                </a:solidFill>
                <a:latin typeface="Barlow SemiCondensed Heavy"/>
              </a:rPr>
              <a:t>INTRODUCTION</a:t>
            </a: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5202B">
                <a:alpha val="19500"/>
              </a:srgbClr>
            </a:gs>
            <a:gs pos="25000">
              <a:srgbClr val="FFFFFF">
                <a:alpha val="12000"/>
              </a:srgbClr>
            </a:gs>
            <a:gs pos="50000">
              <a:srgbClr val="CB3754">
                <a:alpha val="0"/>
              </a:srgbClr>
            </a:gs>
            <a:gs pos="75000">
              <a:srgbClr val="CB3754">
                <a:alpha val="0"/>
              </a:srgbClr>
            </a:gs>
            <a:gs pos="100000">
              <a:srgbClr val="CB3754">
                <a:alpha val="32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0" y="-484832"/>
            <a:ext cx="18744374" cy="16776215"/>
          </a:xfrm>
          <a:custGeom>
            <a:avLst/>
            <a:gdLst/>
            <a:ahLst/>
            <a:cxnLst/>
            <a:rect r="r" b="b" t="t" l="l"/>
            <a:pathLst>
              <a:path h="16776215" w="18744374">
                <a:moveTo>
                  <a:pt x="0" y="0"/>
                </a:moveTo>
                <a:lnTo>
                  <a:pt x="18744374" y="0"/>
                </a:lnTo>
                <a:lnTo>
                  <a:pt x="18744374" y="16776215"/>
                </a:lnTo>
                <a:lnTo>
                  <a:pt x="0" y="16776215"/>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10800000">
            <a:off x="777159" y="921625"/>
            <a:ext cx="5780627" cy="1061947"/>
            <a:chOff x="0" y="0"/>
            <a:chExt cx="2212208" cy="406400"/>
          </a:xfrm>
        </p:grpSpPr>
        <p:sp>
          <p:nvSpPr>
            <p:cNvPr name="Freeform 4" id="4"/>
            <p:cNvSpPr/>
            <p:nvPr/>
          </p:nvSpPr>
          <p:spPr>
            <a:xfrm flipH="false" flipV="false" rot="0">
              <a:off x="0" y="0"/>
              <a:ext cx="2212208" cy="406400"/>
            </a:xfrm>
            <a:custGeom>
              <a:avLst/>
              <a:gdLst/>
              <a:ahLst/>
              <a:cxnLst/>
              <a:rect r="r" b="b" t="t" l="l"/>
              <a:pathLst>
                <a:path h="406400" w="2212208">
                  <a:moveTo>
                    <a:pt x="2009008" y="0"/>
                  </a:moveTo>
                  <a:cubicBezTo>
                    <a:pt x="2121232" y="0"/>
                    <a:pt x="2212208" y="90976"/>
                    <a:pt x="2212208" y="203200"/>
                  </a:cubicBezTo>
                  <a:cubicBezTo>
                    <a:pt x="2212208" y="315424"/>
                    <a:pt x="2121232" y="406400"/>
                    <a:pt x="2009008" y="406400"/>
                  </a:cubicBezTo>
                  <a:lnTo>
                    <a:pt x="203200" y="406400"/>
                  </a:lnTo>
                  <a:cubicBezTo>
                    <a:pt x="90976" y="406400"/>
                    <a:pt x="0" y="315424"/>
                    <a:pt x="0" y="203200"/>
                  </a:cubicBezTo>
                  <a:cubicBezTo>
                    <a:pt x="0" y="90976"/>
                    <a:pt x="90976" y="0"/>
                    <a:pt x="203200" y="0"/>
                  </a:cubicBezTo>
                  <a:close/>
                </a:path>
              </a:pathLst>
            </a:custGeom>
            <a:solidFill>
              <a:srgbClr val="63100F"/>
            </a:solidFill>
            <a:ln cap="sq">
              <a:noFill/>
              <a:prstDash val="solid"/>
              <a:miter/>
            </a:ln>
          </p:spPr>
        </p:sp>
        <p:sp>
          <p:nvSpPr>
            <p:cNvPr name="TextBox 5" id="5"/>
            <p:cNvSpPr txBox="true"/>
            <p:nvPr/>
          </p:nvSpPr>
          <p:spPr>
            <a:xfrm>
              <a:off x="0" y="-38100"/>
              <a:ext cx="2212208" cy="444500"/>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932461" y="2477572"/>
            <a:ext cx="8439726" cy="2624463"/>
          </a:xfrm>
          <a:prstGeom prst="rect">
            <a:avLst/>
          </a:prstGeom>
        </p:spPr>
        <p:txBody>
          <a:bodyPr anchor="t" rtlCol="false" tIns="0" lIns="0" bIns="0" rIns="0">
            <a:spAutoFit/>
          </a:bodyPr>
          <a:lstStyle/>
          <a:p>
            <a:pPr algn="l">
              <a:lnSpc>
                <a:spcPts val="6788"/>
              </a:lnSpc>
            </a:pPr>
            <a:r>
              <a:rPr lang="en-US" sz="5753">
                <a:solidFill>
                  <a:srgbClr val="450000"/>
                </a:solidFill>
                <a:latin typeface="Poppins Bold"/>
              </a:rPr>
              <a:t>Egypt's Struggle to Meet Global Standards</a:t>
            </a:r>
          </a:p>
        </p:txBody>
      </p:sp>
      <p:sp>
        <p:nvSpPr>
          <p:cNvPr name="TextBox 7" id="7"/>
          <p:cNvSpPr txBox="true"/>
          <p:nvPr/>
        </p:nvSpPr>
        <p:spPr>
          <a:xfrm rot="0">
            <a:off x="932461" y="4953000"/>
            <a:ext cx="8960896" cy="4816073"/>
          </a:xfrm>
          <a:prstGeom prst="rect">
            <a:avLst/>
          </a:prstGeom>
        </p:spPr>
        <p:txBody>
          <a:bodyPr anchor="t" rtlCol="false" tIns="0" lIns="0" bIns="0" rIns="0">
            <a:spAutoFit/>
          </a:bodyPr>
          <a:lstStyle/>
          <a:p>
            <a:pPr algn="l" marL="514562" indent="-257281" lvl="1">
              <a:lnSpc>
                <a:spcPts val="4838"/>
              </a:lnSpc>
              <a:buFont typeface="Arial"/>
              <a:buChar char="•"/>
            </a:pPr>
            <a:r>
              <a:rPr lang="en-US" sz="2383" spc="-19">
                <a:solidFill>
                  <a:srgbClr val="445360"/>
                </a:solidFill>
                <a:latin typeface="Inter Bold"/>
              </a:rPr>
              <a:t>Global Standard: Ideally, blood donation should be 3-5% of the population globally.</a:t>
            </a:r>
          </a:p>
          <a:p>
            <a:pPr algn="l" marL="514562" indent="-257281" lvl="1">
              <a:lnSpc>
                <a:spcPts val="4838"/>
              </a:lnSpc>
              <a:buFont typeface="Arial"/>
              <a:buChar char="•"/>
            </a:pPr>
            <a:r>
              <a:rPr lang="en-US" sz="2383" spc="-19">
                <a:solidFill>
                  <a:srgbClr val="445360"/>
                </a:solidFill>
                <a:latin typeface="Inter Bold"/>
              </a:rPr>
              <a:t>Egypt's Target: Egypt should ideally collect 3 to 5 million blood bags annually.</a:t>
            </a:r>
          </a:p>
          <a:p>
            <a:pPr algn="l" marL="514562" indent="-257281" lvl="1">
              <a:lnSpc>
                <a:spcPts val="4838"/>
              </a:lnSpc>
              <a:buFont typeface="Arial"/>
              <a:buChar char="•"/>
            </a:pPr>
            <a:r>
              <a:rPr lang="en-US" sz="2383" spc="-19">
                <a:solidFill>
                  <a:srgbClr val="445360"/>
                </a:solidFill>
                <a:latin typeface="Inter Bold"/>
              </a:rPr>
              <a:t>Reality Check: In actuality, only about 2 million blood bags are collected annually in Egypt, significantly below the ideal rate.</a:t>
            </a:r>
          </a:p>
          <a:p>
            <a:pPr algn="l">
              <a:lnSpc>
                <a:spcPts val="4838"/>
              </a:lnSpc>
            </a:pPr>
          </a:p>
        </p:txBody>
      </p:sp>
      <p:sp>
        <p:nvSpPr>
          <p:cNvPr name="TextBox 8" id="8"/>
          <p:cNvSpPr txBox="true"/>
          <p:nvPr/>
        </p:nvSpPr>
        <p:spPr>
          <a:xfrm rot="0">
            <a:off x="932461" y="1296683"/>
            <a:ext cx="5470025" cy="405651"/>
          </a:xfrm>
          <a:prstGeom prst="rect">
            <a:avLst/>
          </a:prstGeom>
        </p:spPr>
        <p:txBody>
          <a:bodyPr anchor="t" rtlCol="false" tIns="0" lIns="0" bIns="0" rIns="0">
            <a:spAutoFit/>
          </a:bodyPr>
          <a:lstStyle/>
          <a:p>
            <a:pPr algn="ctr">
              <a:lnSpc>
                <a:spcPts val="3033"/>
              </a:lnSpc>
            </a:pPr>
            <a:r>
              <a:rPr lang="en-US" sz="3033">
                <a:solidFill>
                  <a:srgbClr val="FFFFFF"/>
                </a:solidFill>
                <a:latin typeface="Garet Bold"/>
              </a:rPr>
              <a:t>World Health Organization</a:t>
            </a:r>
          </a:p>
        </p:txBody>
      </p:sp>
      <p:grpSp>
        <p:nvGrpSpPr>
          <p:cNvPr name="Group 9" id="9"/>
          <p:cNvGrpSpPr/>
          <p:nvPr/>
        </p:nvGrpSpPr>
        <p:grpSpPr>
          <a:xfrm rot="0">
            <a:off x="9615897" y="2197739"/>
            <a:ext cx="1714425" cy="1714425"/>
            <a:chOff x="0" y="0"/>
            <a:chExt cx="2285900" cy="2285900"/>
          </a:xfrm>
        </p:grpSpPr>
        <p:grpSp>
          <p:nvGrpSpPr>
            <p:cNvPr name="Group 10" id="10"/>
            <p:cNvGrpSpPr/>
            <p:nvPr/>
          </p:nvGrpSpPr>
          <p:grpSpPr>
            <a:xfrm rot="-10800000">
              <a:off x="0" y="0"/>
              <a:ext cx="2285900" cy="228590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B72132">
                      <a:alpha val="31500"/>
                    </a:srgbClr>
                  </a:gs>
                </a:gsLst>
                <a:lin ang="5400000"/>
              </a:gra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0" y="247024"/>
              <a:ext cx="2135966" cy="1791851"/>
            </a:xfrm>
            <a:custGeom>
              <a:avLst/>
              <a:gdLst/>
              <a:ahLst/>
              <a:cxnLst/>
              <a:rect r="r" b="b" t="t" l="l"/>
              <a:pathLst>
                <a:path h="1791851" w="2135966">
                  <a:moveTo>
                    <a:pt x="0" y="0"/>
                  </a:moveTo>
                  <a:lnTo>
                    <a:pt x="2135966" y="0"/>
                  </a:lnTo>
                  <a:lnTo>
                    <a:pt x="2135966" y="1791852"/>
                  </a:lnTo>
                  <a:lnTo>
                    <a:pt x="0" y="1791852"/>
                  </a:lnTo>
                  <a:lnTo>
                    <a:pt x="0" y="0"/>
                  </a:lnTo>
                  <a:close/>
                </a:path>
              </a:pathLst>
            </a:custGeom>
            <a:blipFill>
              <a:blip r:embed="rId4"/>
              <a:stretch>
                <a:fillRect l="-186857" t="0" r="0" b="0"/>
              </a:stretch>
            </a:blipFill>
          </p:spPr>
        </p:sp>
      </p:grpSp>
      <p:sp>
        <p:nvSpPr>
          <p:cNvPr name="Freeform 14" id="14"/>
          <p:cNvSpPr/>
          <p:nvPr/>
        </p:nvSpPr>
        <p:spPr>
          <a:xfrm flipH="false" flipV="false" rot="0">
            <a:off x="8423235" y="703039"/>
            <a:ext cx="9160470" cy="9183428"/>
          </a:xfrm>
          <a:custGeom>
            <a:avLst/>
            <a:gdLst/>
            <a:ahLst/>
            <a:cxnLst/>
            <a:rect r="r" b="b" t="t" l="l"/>
            <a:pathLst>
              <a:path h="9183428" w="9160470">
                <a:moveTo>
                  <a:pt x="0" y="0"/>
                </a:moveTo>
                <a:lnTo>
                  <a:pt x="9160470" y="0"/>
                </a:lnTo>
                <a:lnTo>
                  <a:pt x="9160470" y="9183428"/>
                </a:lnTo>
                <a:lnTo>
                  <a:pt x="0" y="9183428"/>
                </a:lnTo>
                <a:lnTo>
                  <a:pt x="0" y="0"/>
                </a:lnTo>
                <a:close/>
              </a:path>
            </a:pathLst>
          </a:custGeom>
          <a:blipFill>
            <a:blip r:embed="rId5"/>
            <a:stretch>
              <a:fillRect l="0" t="0" r="0" b="0"/>
            </a:stretch>
          </a:blipFill>
        </p:spPr>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5202B">
                <a:alpha val="19500"/>
              </a:srgbClr>
            </a:gs>
            <a:gs pos="25000">
              <a:srgbClr val="FFFFFF">
                <a:alpha val="12000"/>
              </a:srgbClr>
            </a:gs>
            <a:gs pos="50000">
              <a:srgbClr val="CB3754">
                <a:alpha val="0"/>
              </a:srgbClr>
            </a:gs>
            <a:gs pos="75000">
              <a:srgbClr val="CB3754">
                <a:alpha val="0"/>
              </a:srgbClr>
            </a:gs>
            <a:gs pos="100000">
              <a:srgbClr val="CB3754">
                <a:alpha val="32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209940" y="-781795"/>
            <a:ext cx="18744374" cy="16776215"/>
          </a:xfrm>
          <a:custGeom>
            <a:avLst/>
            <a:gdLst/>
            <a:ahLst/>
            <a:cxnLst/>
            <a:rect r="r" b="b" t="t" l="l"/>
            <a:pathLst>
              <a:path h="16776215" w="18744374">
                <a:moveTo>
                  <a:pt x="0" y="0"/>
                </a:moveTo>
                <a:lnTo>
                  <a:pt x="18744375" y="0"/>
                </a:lnTo>
                <a:lnTo>
                  <a:pt x="18744375" y="16776215"/>
                </a:lnTo>
                <a:lnTo>
                  <a:pt x="0" y="1677621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37116" y="9405485"/>
            <a:ext cx="6072283" cy="1027228"/>
          </a:xfrm>
          <a:custGeom>
            <a:avLst/>
            <a:gdLst/>
            <a:ahLst/>
            <a:cxnLst/>
            <a:rect r="r" b="b" t="t" l="l"/>
            <a:pathLst>
              <a:path h="1027228" w="6072283">
                <a:moveTo>
                  <a:pt x="0" y="0"/>
                </a:moveTo>
                <a:lnTo>
                  <a:pt x="6072283" y="0"/>
                </a:lnTo>
                <a:lnTo>
                  <a:pt x="6072283" y="1027228"/>
                </a:lnTo>
                <a:lnTo>
                  <a:pt x="0" y="1027228"/>
                </a:lnTo>
                <a:lnTo>
                  <a:pt x="0" y="0"/>
                </a:lnTo>
                <a:close/>
              </a:path>
            </a:pathLst>
          </a:custGeom>
          <a:blipFill>
            <a:blip r:embed="rId4"/>
            <a:stretch>
              <a:fillRect l="0" t="0" r="0" b="0"/>
            </a:stretch>
          </a:blipFill>
        </p:spPr>
      </p:sp>
      <p:sp>
        <p:nvSpPr>
          <p:cNvPr name="Freeform 4" id="4"/>
          <p:cNvSpPr/>
          <p:nvPr/>
        </p:nvSpPr>
        <p:spPr>
          <a:xfrm flipH="false" flipV="false" rot="0">
            <a:off x="8410795" y="-1279588"/>
            <a:ext cx="14541806" cy="13760184"/>
          </a:xfrm>
          <a:custGeom>
            <a:avLst/>
            <a:gdLst/>
            <a:ahLst/>
            <a:cxnLst/>
            <a:rect r="r" b="b" t="t" l="l"/>
            <a:pathLst>
              <a:path h="13760184" w="14541806">
                <a:moveTo>
                  <a:pt x="0" y="0"/>
                </a:moveTo>
                <a:lnTo>
                  <a:pt x="14541806" y="0"/>
                </a:lnTo>
                <a:lnTo>
                  <a:pt x="14541806" y="13760184"/>
                </a:lnTo>
                <a:lnTo>
                  <a:pt x="0" y="13760184"/>
                </a:lnTo>
                <a:lnTo>
                  <a:pt x="0" y="0"/>
                </a:lnTo>
                <a:close/>
              </a:path>
            </a:pathLst>
          </a:custGeom>
          <a:blipFill>
            <a:blip r:embed="rId5">
              <a:alphaModFix amt="17000"/>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028700" y="1028700"/>
            <a:ext cx="1315033" cy="1336755"/>
            <a:chOff x="0" y="0"/>
            <a:chExt cx="1753377" cy="1782340"/>
          </a:xfrm>
        </p:grpSpPr>
        <p:sp>
          <p:nvSpPr>
            <p:cNvPr name="Freeform 6" id="6"/>
            <p:cNvSpPr/>
            <p:nvPr/>
          </p:nvSpPr>
          <p:spPr>
            <a:xfrm flipH="false" flipV="false" rot="0">
              <a:off x="0" y="0"/>
              <a:ext cx="1753377" cy="1782340"/>
            </a:xfrm>
            <a:custGeom>
              <a:avLst/>
              <a:gdLst/>
              <a:ahLst/>
              <a:cxnLst/>
              <a:rect r="r" b="b" t="t" l="l"/>
              <a:pathLst>
                <a:path h="1782340" w="1753377">
                  <a:moveTo>
                    <a:pt x="0" y="0"/>
                  </a:moveTo>
                  <a:lnTo>
                    <a:pt x="1753377" y="0"/>
                  </a:lnTo>
                  <a:lnTo>
                    <a:pt x="1753377" y="1782340"/>
                  </a:lnTo>
                  <a:lnTo>
                    <a:pt x="0" y="178234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492538" y="289145"/>
              <a:ext cx="854875" cy="1204050"/>
            </a:xfrm>
            <a:custGeom>
              <a:avLst/>
              <a:gdLst/>
              <a:ahLst/>
              <a:cxnLst/>
              <a:rect r="r" b="b" t="t" l="l"/>
              <a:pathLst>
                <a:path h="1204050" w="854875">
                  <a:moveTo>
                    <a:pt x="0" y="0"/>
                  </a:moveTo>
                  <a:lnTo>
                    <a:pt x="854875" y="0"/>
                  </a:lnTo>
                  <a:lnTo>
                    <a:pt x="854875" y="1204050"/>
                  </a:lnTo>
                  <a:lnTo>
                    <a:pt x="0" y="12040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sp>
        <p:nvSpPr>
          <p:cNvPr name="Freeform 8" id="8"/>
          <p:cNvSpPr/>
          <p:nvPr/>
        </p:nvSpPr>
        <p:spPr>
          <a:xfrm flipH="false" flipV="false" rot="0">
            <a:off x="10963080" y="1635730"/>
            <a:ext cx="7324920" cy="7929548"/>
          </a:xfrm>
          <a:custGeom>
            <a:avLst/>
            <a:gdLst/>
            <a:ahLst/>
            <a:cxnLst/>
            <a:rect r="r" b="b" t="t" l="l"/>
            <a:pathLst>
              <a:path h="7929548" w="7324920">
                <a:moveTo>
                  <a:pt x="0" y="0"/>
                </a:moveTo>
                <a:lnTo>
                  <a:pt x="7324920" y="0"/>
                </a:lnTo>
                <a:lnTo>
                  <a:pt x="7324920" y="7929548"/>
                </a:lnTo>
                <a:lnTo>
                  <a:pt x="0" y="792954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9" id="9"/>
          <p:cNvSpPr txBox="true"/>
          <p:nvPr/>
        </p:nvSpPr>
        <p:spPr>
          <a:xfrm rot="0">
            <a:off x="932461" y="2477572"/>
            <a:ext cx="8439726" cy="2624463"/>
          </a:xfrm>
          <a:prstGeom prst="rect">
            <a:avLst/>
          </a:prstGeom>
        </p:spPr>
        <p:txBody>
          <a:bodyPr anchor="t" rtlCol="false" tIns="0" lIns="0" bIns="0" rIns="0">
            <a:spAutoFit/>
          </a:bodyPr>
          <a:lstStyle/>
          <a:p>
            <a:pPr algn="l">
              <a:lnSpc>
                <a:spcPts val="6788"/>
              </a:lnSpc>
            </a:pPr>
            <a:r>
              <a:rPr lang="en-US" sz="5753">
                <a:solidFill>
                  <a:srgbClr val="450000"/>
                </a:solidFill>
                <a:latin typeface="Poppins Bold"/>
              </a:rPr>
              <a:t>Blood Bag Shortage Threatens 15% of Patients</a:t>
            </a:r>
          </a:p>
        </p:txBody>
      </p:sp>
      <p:sp>
        <p:nvSpPr>
          <p:cNvPr name="TextBox 10" id="10"/>
          <p:cNvSpPr txBox="true"/>
          <p:nvPr/>
        </p:nvSpPr>
        <p:spPr>
          <a:xfrm rot="0">
            <a:off x="1028700" y="5103026"/>
            <a:ext cx="8960896" cy="4816073"/>
          </a:xfrm>
          <a:prstGeom prst="rect">
            <a:avLst/>
          </a:prstGeom>
        </p:spPr>
        <p:txBody>
          <a:bodyPr anchor="t" rtlCol="false" tIns="0" lIns="0" bIns="0" rIns="0">
            <a:spAutoFit/>
          </a:bodyPr>
          <a:lstStyle/>
          <a:p>
            <a:pPr algn="l" marL="514562" indent="-257281" lvl="1">
              <a:lnSpc>
                <a:spcPts val="4838"/>
              </a:lnSpc>
              <a:buFont typeface="Arial"/>
              <a:buChar char="•"/>
            </a:pPr>
            <a:r>
              <a:rPr lang="en-US" sz="2383" spc="-19">
                <a:solidFill>
                  <a:srgbClr val="445360"/>
                </a:solidFill>
                <a:latin typeface="Inter Bold"/>
              </a:rPr>
              <a:t>Annual Deficit: The Ministry of Health confirms a shortfall of 300,000 bags.</a:t>
            </a:r>
          </a:p>
          <a:p>
            <a:pPr algn="l" marL="514562" indent="-257281" lvl="1">
              <a:lnSpc>
                <a:spcPts val="4838"/>
              </a:lnSpc>
              <a:buFont typeface="Arial"/>
              <a:buChar char="•"/>
            </a:pPr>
            <a:r>
              <a:rPr lang="en-US" sz="2383" spc="-19">
                <a:solidFill>
                  <a:srgbClr val="445360"/>
                </a:solidFill>
                <a:latin typeface="Inter Bold"/>
              </a:rPr>
              <a:t>Shortage Threat: Puts 15% of patients' lives at risk. </a:t>
            </a:r>
          </a:p>
          <a:p>
            <a:pPr algn="l" marL="514562" indent="-257281" lvl="1">
              <a:lnSpc>
                <a:spcPts val="4838"/>
              </a:lnSpc>
              <a:buFont typeface="Arial"/>
              <a:buChar char="•"/>
            </a:pPr>
            <a:r>
              <a:rPr lang="en-US" sz="2383" spc="-19">
                <a:solidFill>
                  <a:srgbClr val="445360"/>
                </a:solidFill>
                <a:latin typeface="Inter Bold"/>
              </a:rPr>
              <a:t>Lack of Awareness: A major factor leading to the disappearance of rare blood types.</a:t>
            </a:r>
          </a:p>
          <a:p>
            <a:pPr algn="l" marL="514562" indent="-257281" lvl="1">
              <a:lnSpc>
                <a:spcPts val="4838"/>
              </a:lnSpc>
              <a:buFont typeface="Arial"/>
              <a:buChar char="•"/>
            </a:pPr>
            <a:r>
              <a:rPr lang="en-US" sz="2383" spc="-19">
                <a:solidFill>
                  <a:srgbClr val="445360"/>
                </a:solidFill>
                <a:latin typeface="Inter Bold"/>
              </a:rPr>
              <a:t>Priority: Administrators stress the immediate need to secure blood types for 85% of patients.</a:t>
            </a:r>
          </a:p>
          <a:p>
            <a:pPr algn="l">
              <a:lnSpc>
                <a:spcPts val="4838"/>
              </a:lnSpc>
            </a:pPr>
          </a:p>
        </p:txBody>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5202B">
                <a:alpha val="19500"/>
              </a:srgbClr>
            </a:gs>
            <a:gs pos="25000">
              <a:srgbClr val="FFFFFF">
                <a:alpha val="12000"/>
              </a:srgbClr>
            </a:gs>
            <a:gs pos="50000">
              <a:srgbClr val="CB3754">
                <a:alpha val="0"/>
              </a:srgbClr>
            </a:gs>
            <a:gs pos="75000">
              <a:srgbClr val="CB3754">
                <a:alpha val="0"/>
              </a:srgbClr>
            </a:gs>
            <a:gs pos="100000">
              <a:srgbClr val="CB3754">
                <a:alpha val="32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0" y="583320"/>
            <a:ext cx="18744374" cy="16776215"/>
          </a:xfrm>
          <a:custGeom>
            <a:avLst/>
            <a:gdLst/>
            <a:ahLst/>
            <a:cxnLst/>
            <a:rect r="r" b="b" t="t" l="l"/>
            <a:pathLst>
              <a:path h="16776215" w="18744374">
                <a:moveTo>
                  <a:pt x="0" y="0"/>
                </a:moveTo>
                <a:lnTo>
                  <a:pt x="18744374" y="0"/>
                </a:lnTo>
                <a:lnTo>
                  <a:pt x="18744374" y="16776215"/>
                </a:lnTo>
                <a:lnTo>
                  <a:pt x="0" y="167762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66800" y="5815687"/>
            <a:ext cx="9034692" cy="3684554"/>
          </a:xfrm>
          <a:prstGeom prst="rect">
            <a:avLst/>
          </a:prstGeom>
        </p:spPr>
        <p:txBody>
          <a:bodyPr anchor="t" rtlCol="false" tIns="0" lIns="0" bIns="0" rIns="0">
            <a:spAutoFit/>
          </a:bodyPr>
          <a:lstStyle/>
          <a:p>
            <a:pPr algn="l">
              <a:lnSpc>
                <a:spcPts val="4927"/>
              </a:lnSpc>
            </a:pPr>
            <a:r>
              <a:rPr lang="en-US" sz="3220">
                <a:solidFill>
                  <a:srgbClr val="000000"/>
                </a:solidFill>
                <a:latin typeface="Recoleta Bold"/>
              </a:rPr>
              <a:t>Al Moneera Hospital's Blood Preparedness:</a:t>
            </a:r>
          </a:p>
          <a:p>
            <a:pPr algn="l" marL="695308" indent="-347654" lvl="1">
              <a:lnSpc>
                <a:spcPts val="4927"/>
              </a:lnSpc>
              <a:buFont typeface="Arial"/>
              <a:buChar char="•"/>
            </a:pPr>
            <a:r>
              <a:rPr lang="en-US" sz="3220">
                <a:solidFill>
                  <a:srgbClr val="000000"/>
                </a:solidFill>
                <a:latin typeface="Inter"/>
              </a:rPr>
              <a:t>15 bags for common blood types</a:t>
            </a:r>
          </a:p>
          <a:p>
            <a:pPr algn="l" marL="695308" indent="-347654" lvl="1">
              <a:lnSpc>
                <a:spcPts val="4927"/>
              </a:lnSpc>
              <a:buFont typeface="Arial"/>
              <a:buChar char="•"/>
            </a:pPr>
            <a:r>
              <a:rPr lang="en-US" sz="3220">
                <a:solidFill>
                  <a:srgbClr val="000000"/>
                </a:solidFill>
                <a:latin typeface="Inter"/>
              </a:rPr>
              <a:t>2 bags for rare types</a:t>
            </a:r>
          </a:p>
          <a:p>
            <a:pPr algn="l" marL="695308" indent="-347654" lvl="1">
              <a:lnSpc>
                <a:spcPts val="4927"/>
              </a:lnSpc>
              <a:buFont typeface="Arial"/>
              <a:buChar char="•"/>
            </a:pPr>
            <a:r>
              <a:rPr lang="en-US" sz="3220">
                <a:solidFill>
                  <a:srgbClr val="000000"/>
                </a:solidFill>
                <a:latin typeface="Inter"/>
              </a:rPr>
              <a:t>Collaboration with regional blood bank for extra needs</a:t>
            </a:r>
          </a:p>
          <a:p>
            <a:pPr algn="l">
              <a:lnSpc>
                <a:spcPts val="4927"/>
              </a:lnSpc>
              <a:spcBef>
                <a:spcPct val="0"/>
              </a:spcBef>
            </a:pPr>
          </a:p>
        </p:txBody>
      </p:sp>
      <p:sp>
        <p:nvSpPr>
          <p:cNvPr name="Freeform 4" id="4"/>
          <p:cNvSpPr/>
          <p:nvPr/>
        </p:nvSpPr>
        <p:spPr>
          <a:xfrm flipH="false" flipV="false" rot="0">
            <a:off x="10903331" y="583320"/>
            <a:ext cx="7604100" cy="9120360"/>
          </a:xfrm>
          <a:custGeom>
            <a:avLst/>
            <a:gdLst/>
            <a:ahLst/>
            <a:cxnLst/>
            <a:rect r="r" b="b" t="t" l="l"/>
            <a:pathLst>
              <a:path h="9120360" w="7604100">
                <a:moveTo>
                  <a:pt x="0" y="0"/>
                </a:moveTo>
                <a:lnTo>
                  <a:pt x="7604101" y="0"/>
                </a:lnTo>
                <a:lnTo>
                  <a:pt x="7604101" y="9120360"/>
                </a:lnTo>
                <a:lnTo>
                  <a:pt x="0" y="91203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028700" y="2511431"/>
            <a:ext cx="8757144" cy="2961349"/>
          </a:xfrm>
          <a:prstGeom prst="rect">
            <a:avLst/>
          </a:prstGeom>
        </p:spPr>
        <p:txBody>
          <a:bodyPr anchor="t" rtlCol="false" tIns="0" lIns="0" bIns="0" rIns="0">
            <a:spAutoFit/>
          </a:bodyPr>
          <a:lstStyle/>
          <a:p>
            <a:pPr algn="l">
              <a:lnSpc>
                <a:spcPts val="7682"/>
              </a:lnSpc>
            </a:pPr>
            <a:r>
              <a:rPr lang="en-US" sz="6145">
                <a:solidFill>
                  <a:srgbClr val="450000"/>
                </a:solidFill>
                <a:latin typeface="Poppins Bold"/>
              </a:rPr>
              <a:t>Blood Preparedness Assurance at Al Moneera Hospital: </a:t>
            </a:r>
          </a:p>
        </p:txBody>
      </p:sp>
      <p:grpSp>
        <p:nvGrpSpPr>
          <p:cNvPr name="Group 6" id="6"/>
          <p:cNvGrpSpPr/>
          <p:nvPr/>
        </p:nvGrpSpPr>
        <p:grpSpPr>
          <a:xfrm rot="0">
            <a:off x="1028700" y="1028700"/>
            <a:ext cx="1315033" cy="1336755"/>
            <a:chOff x="0" y="0"/>
            <a:chExt cx="1753377" cy="1782340"/>
          </a:xfrm>
        </p:grpSpPr>
        <p:sp>
          <p:nvSpPr>
            <p:cNvPr name="Freeform 7" id="7"/>
            <p:cNvSpPr/>
            <p:nvPr/>
          </p:nvSpPr>
          <p:spPr>
            <a:xfrm flipH="false" flipV="false" rot="0">
              <a:off x="0" y="0"/>
              <a:ext cx="1753377" cy="1782340"/>
            </a:xfrm>
            <a:custGeom>
              <a:avLst/>
              <a:gdLst/>
              <a:ahLst/>
              <a:cxnLst/>
              <a:rect r="r" b="b" t="t" l="l"/>
              <a:pathLst>
                <a:path h="1782340" w="1753377">
                  <a:moveTo>
                    <a:pt x="0" y="0"/>
                  </a:moveTo>
                  <a:lnTo>
                    <a:pt x="1753377" y="0"/>
                  </a:lnTo>
                  <a:lnTo>
                    <a:pt x="1753377" y="1782340"/>
                  </a:lnTo>
                  <a:lnTo>
                    <a:pt x="0" y="17823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492538" y="289145"/>
              <a:ext cx="854875" cy="1204050"/>
            </a:xfrm>
            <a:custGeom>
              <a:avLst/>
              <a:gdLst/>
              <a:ahLst/>
              <a:cxnLst/>
              <a:rect r="r" b="b" t="t" l="l"/>
              <a:pathLst>
                <a:path h="1204050" w="854875">
                  <a:moveTo>
                    <a:pt x="0" y="0"/>
                  </a:moveTo>
                  <a:lnTo>
                    <a:pt x="854875" y="0"/>
                  </a:lnTo>
                  <a:lnTo>
                    <a:pt x="854875" y="1204050"/>
                  </a:lnTo>
                  <a:lnTo>
                    <a:pt x="0" y="12040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5202B">
                <a:alpha val="19500"/>
              </a:srgbClr>
            </a:gs>
            <a:gs pos="25000">
              <a:srgbClr val="FFFFFF">
                <a:alpha val="12000"/>
              </a:srgbClr>
            </a:gs>
            <a:gs pos="50000">
              <a:srgbClr val="CB3754">
                <a:alpha val="0"/>
              </a:srgbClr>
            </a:gs>
            <a:gs pos="75000">
              <a:srgbClr val="CB3754">
                <a:alpha val="0"/>
              </a:srgbClr>
            </a:gs>
            <a:gs pos="100000">
              <a:srgbClr val="CB3754">
                <a:alpha val="32000"/>
              </a:srgbClr>
            </a:gs>
          </a:gsLst>
          <a:lin ang="2700000"/>
        </a:gradFill>
      </p:bgPr>
    </p:bg>
    <p:spTree>
      <p:nvGrpSpPr>
        <p:cNvPr id="1" name=""/>
        <p:cNvGrpSpPr/>
        <p:nvPr/>
      </p:nvGrpSpPr>
      <p:grpSpPr>
        <a:xfrm>
          <a:off x="0" y="0"/>
          <a:ext cx="0" cy="0"/>
          <a:chOff x="0" y="0"/>
          <a:chExt cx="0" cy="0"/>
        </a:xfrm>
      </p:grpSpPr>
      <p:sp>
        <p:nvSpPr>
          <p:cNvPr name="TextBox 2" id="2"/>
          <p:cNvSpPr txBox="true"/>
          <p:nvPr/>
        </p:nvSpPr>
        <p:spPr>
          <a:xfrm rot="0">
            <a:off x="1028700" y="4705350"/>
            <a:ext cx="14598179" cy="4296876"/>
          </a:xfrm>
          <a:prstGeom prst="rect">
            <a:avLst/>
          </a:prstGeom>
        </p:spPr>
        <p:txBody>
          <a:bodyPr anchor="t" rtlCol="false" tIns="0" lIns="0" bIns="0" rIns="0">
            <a:spAutoFit/>
          </a:bodyPr>
          <a:lstStyle/>
          <a:p>
            <a:pPr algn="just" marL="1301277" indent="-650638" lvl="1">
              <a:lnSpc>
                <a:spcPts val="11692"/>
              </a:lnSpc>
              <a:buFont typeface="Arial"/>
              <a:buChar char="•"/>
            </a:pPr>
            <a:r>
              <a:rPr lang="en-US" sz="6027">
                <a:solidFill>
                  <a:srgbClr val="450000"/>
                </a:solidFill>
                <a:latin typeface="Bobby Jones"/>
              </a:rPr>
              <a:t>Blood Shortages</a:t>
            </a:r>
          </a:p>
          <a:p>
            <a:pPr algn="just" marL="1301277" indent="-650638" lvl="1">
              <a:lnSpc>
                <a:spcPts val="11692"/>
              </a:lnSpc>
              <a:buFont typeface="Arial"/>
              <a:buChar char="•"/>
            </a:pPr>
            <a:r>
              <a:rPr lang="en-US" sz="6027">
                <a:solidFill>
                  <a:srgbClr val="450000"/>
                </a:solidFill>
                <a:latin typeface="Bobby Jones"/>
              </a:rPr>
              <a:t>Access to remote areas</a:t>
            </a:r>
          </a:p>
          <a:p>
            <a:pPr algn="just" marL="1301277" indent="-650638" lvl="1">
              <a:lnSpc>
                <a:spcPts val="11692"/>
              </a:lnSpc>
              <a:buFont typeface="Arial"/>
              <a:buChar char="•"/>
            </a:pPr>
            <a:r>
              <a:rPr lang="en-US" sz="6027">
                <a:solidFill>
                  <a:srgbClr val="450000"/>
                </a:solidFill>
                <a:latin typeface="Bobby Jones"/>
              </a:rPr>
              <a:t>Life-Threatening Consequences</a:t>
            </a:r>
          </a:p>
        </p:txBody>
      </p:sp>
      <p:grpSp>
        <p:nvGrpSpPr>
          <p:cNvPr name="Group 3" id="3"/>
          <p:cNvGrpSpPr/>
          <p:nvPr/>
        </p:nvGrpSpPr>
        <p:grpSpPr>
          <a:xfrm rot="0">
            <a:off x="-1073645" y="1230324"/>
            <a:ext cx="4124584" cy="3071720"/>
            <a:chOff x="0" y="0"/>
            <a:chExt cx="888040" cy="661354"/>
          </a:xfrm>
        </p:grpSpPr>
        <p:sp>
          <p:nvSpPr>
            <p:cNvPr name="Freeform 4" id="4"/>
            <p:cNvSpPr/>
            <p:nvPr/>
          </p:nvSpPr>
          <p:spPr>
            <a:xfrm flipH="false" flipV="false" rot="0">
              <a:off x="0" y="0"/>
              <a:ext cx="888040" cy="661354"/>
            </a:xfrm>
            <a:custGeom>
              <a:avLst/>
              <a:gdLst/>
              <a:ahLst/>
              <a:cxnLst/>
              <a:rect r="r" b="b" t="t" l="l"/>
              <a:pathLst>
                <a:path h="661354" w="888040">
                  <a:moveTo>
                    <a:pt x="0" y="0"/>
                  </a:moveTo>
                  <a:lnTo>
                    <a:pt x="888040" y="0"/>
                  </a:lnTo>
                  <a:lnTo>
                    <a:pt x="888040" y="661354"/>
                  </a:lnTo>
                  <a:lnTo>
                    <a:pt x="0" y="661354"/>
                  </a:lnTo>
                  <a:close/>
                </a:path>
              </a:pathLst>
            </a:custGeom>
            <a:solidFill>
              <a:srgbClr val="FFCEF0"/>
            </a:solidFill>
            <a:ln w="38100" cap="sq">
              <a:solidFill>
                <a:srgbClr val="000000"/>
              </a:solidFill>
              <a:prstDash val="solid"/>
              <a:miter/>
            </a:ln>
          </p:spPr>
        </p:sp>
        <p:sp>
          <p:nvSpPr>
            <p:cNvPr name="TextBox 5" id="5"/>
            <p:cNvSpPr txBox="true"/>
            <p:nvPr/>
          </p:nvSpPr>
          <p:spPr>
            <a:xfrm>
              <a:off x="0" y="-28575"/>
              <a:ext cx="888040" cy="689929"/>
            </a:xfrm>
            <a:prstGeom prst="rect">
              <a:avLst/>
            </a:prstGeom>
          </p:spPr>
          <p:txBody>
            <a:bodyPr anchor="ctr" rtlCol="false" tIns="50800" lIns="50800" bIns="50800" rIns="50800"/>
            <a:lstStyle/>
            <a:p>
              <a:pPr algn="ctr">
                <a:lnSpc>
                  <a:spcPts val="1960"/>
                </a:lnSpc>
              </a:pPr>
            </a:p>
          </p:txBody>
        </p:sp>
      </p:grpSp>
      <p:grpSp>
        <p:nvGrpSpPr>
          <p:cNvPr name="Group 6" id="6"/>
          <p:cNvGrpSpPr/>
          <p:nvPr/>
        </p:nvGrpSpPr>
        <p:grpSpPr>
          <a:xfrm rot="0">
            <a:off x="3005401" y="1229660"/>
            <a:ext cx="4124584" cy="3071720"/>
            <a:chOff x="0" y="0"/>
            <a:chExt cx="888040" cy="661354"/>
          </a:xfrm>
        </p:grpSpPr>
        <p:sp>
          <p:nvSpPr>
            <p:cNvPr name="Freeform 7" id="7"/>
            <p:cNvSpPr/>
            <p:nvPr/>
          </p:nvSpPr>
          <p:spPr>
            <a:xfrm flipH="false" flipV="false" rot="0">
              <a:off x="0" y="0"/>
              <a:ext cx="888040" cy="661354"/>
            </a:xfrm>
            <a:custGeom>
              <a:avLst/>
              <a:gdLst/>
              <a:ahLst/>
              <a:cxnLst/>
              <a:rect r="r" b="b" t="t" l="l"/>
              <a:pathLst>
                <a:path h="661354" w="888040">
                  <a:moveTo>
                    <a:pt x="0" y="0"/>
                  </a:moveTo>
                  <a:lnTo>
                    <a:pt x="888040" y="0"/>
                  </a:lnTo>
                  <a:lnTo>
                    <a:pt x="888040" y="661354"/>
                  </a:lnTo>
                  <a:lnTo>
                    <a:pt x="0" y="661354"/>
                  </a:lnTo>
                  <a:close/>
                </a:path>
              </a:pathLst>
            </a:custGeom>
            <a:solidFill>
              <a:srgbClr val="FF724F"/>
            </a:solidFill>
            <a:ln w="38100" cap="sq">
              <a:solidFill>
                <a:srgbClr val="000000"/>
              </a:solidFill>
              <a:prstDash val="solid"/>
              <a:miter/>
            </a:ln>
          </p:spPr>
        </p:sp>
        <p:sp>
          <p:nvSpPr>
            <p:cNvPr name="TextBox 8" id="8"/>
            <p:cNvSpPr txBox="true"/>
            <p:nvPr/>
          </p:nvSpPr>
          <p:spPr>
            <a:xfrm>
              <a:off x="0" y="-28575"/>
              <a:ext cx="888040" cy="689929"/>
            </a:xfrm>
            <a:prstGeom prst="rect">
              <a:avLst/>
            </a:prstGeom>
          </p:spPr>
          <p:txBody>
            <a:bodyPr anchor="ctr" rtlCol="false" tIns="50800" lIns="50800" bIns="50800" rIns="50800"/>
            <a:lstStyle/>
            <a:p>
              <a:pPr algn="ctr">
                <a:lnSpc>
                  <a:spcPts val="1960"/>
                </a:lnSpc>
              </a:pPr>
            </a:p>
          </p:txBody>
        </p:sp>
      </p:grpSp>
      <p:grpSp>
        <p:nvGrpSpPr>
          <p:cNvPr name="Group 9" id="9"/>
          <p:cNvGrpSpPr/>
          <p:nvPr/>
        </p:nvGrpSpPr>
        <p:grpSpPr>
          <a:xfrm rot="0">
            <a:off x="7083402" y="1230324"/>
            <a:ext cx="4124584" cy="3071720"/>
            <a:chOff x="0" y="0"/>
            <a:chExt cx="888040" cy="661354"/>
          </a:xfrm>
        </p:grpSpPr>
        <p:sp>
          <p:nvSpPr>
            <p:cNvPr name="Freeform 10" id="10"/>
            <p:cNvSpPr/>
            <p:nvPr/>
          </p:nvSpPr>
          <p:spPr>
            <a:xfrm flipH="false" flipV="false" rot="0">
              <a:off x="0" y="0"/>
              <a:ext cx="888040" cy="661354"/>
            </a:xfrm>
            <a:custGeom>
              <a:avLst/>
              <a:gdLst/>
              <a:ahLst/>
              <a:cxnLst/>
              <a:rect r="r" b="b" t="t" l="l"/>
              <a:pathLst>
                <a:path h="661354" w="888040">
                  <a:moveTo>
                    <a:pt x="0" y="0"/>
                  </a:moveTo>
                  <a:lnTo>
                    <a:pt x="888040" y="0"/>
                  </a:lnTo>
                  <a:lnTo>
                    <a:pt x="888040" y="661354"/>
                  </a:lnTo>
                  <a:lnTo>
                    <a:pt x="0" y="661354"/>
                  </a:lnTo>
                  <a:close/>
                </a:path>
              </a:pathLst>
            </a:custGeom>
            <a:solidFill>
              <a:srgbClr val="FBC84F"/>
            </a:solidFill>
            <a:ln w="38100" cap="sq">
              <a:solidFill>
                <a:srgbClr val="000000"/>
              </a:solidFill>
              <a:prstDash val="solid"/>
              <a:miter/>
            </a:ln>
          </p:spPr>
        </p:sp>
        <p:sp>
          <p:nvSpPr>
            <p:cNvPr name="TextBox 11" id="11"/>
            <p:cNvSpPr txBox="true"/>
            <p:nvPr/>
          </p:nvSpPr>
          <p:spPr>
            <a:xfrm>
              <a:off x="0" y="-28575"/>
              <a:ext cx="888040" cy="689929"/>
            </a:xfrm>
            <a:prstGeom prst="rect">
              <a:avLst/>
            </a:prstGeom>
          </p:spPr>
          <p:txBody>
            <a:bodyPr anchor="ctr" rtlCol="false" tIns="50800" lIns="50800" bIns="50800" rIns="50800"/>
            <a:lstStyle/>
            <a:p>
              <a:pPr algn="ctr">
                <a:lnSpc>
                  <a:spcPts val="1960"/>
                </a:lnSpc>
              </a:pPr>
            </a:p>
          </p:txBody>
        </p:sp>
      </p:grpSp>
      <p:grpSp>
        <p:nvGrpSpPr>
          <p:cNvPr name="Group 12" id="12"/>
          <p:cNvGrpSpPr/>
          <p:nvPr/>
        </p:nvGrpSpPr>
        <p:grpSpPr>
          <a:xfrm rot="0">
            <a:off x="11161297" y="1229660"/>
            <a:ext cx="4124584" cy="3071720"/>
            <a:chOff x="0" y="0"/>
            <a:chExt cx="888040" cy="661354"/>
          </a:xfrm>
        </p:grpSpPr>
        <p:sp>
          <p:nvSpPr>
            <p:cNvPr name="Freeform 13" id="13"/>
            <p:cNvSpPr/>
            <p:nvPr/>
          </p:nvSpPr>
          <p:spPr>
            <a:xfrm flipH="false" flipV="false" rot="0">
              <a:off x="0" y="0"/>
              <a:ext cx="888040" cy="661354"/>
            </a:xfrm>
            <a:custGeom>
              <a:avLst/>
              <a:gdLst/>
              <a:ahLst/>
              <a:cxnLst/>
              <a:rect r="r" b="b" t="t" l="l"/>
              <a:pathLst>
                <a:path h="661354" w="888040">
                  <a:moveTo>
                    <a:pt x="0" y="0"/>
                  </a:moveTo>
                  <a:lnTo>
                    <a:pt x="888040" y="0"/>
                  </a:lnTo>
                  <a:lnTo>
                    <a:pt x="888040" y="661354"/>
                  </a:lnTo>
                  <a:lnTo>
                    <a:pt x="0" y="661354"/>
                  </a:lnTo>
                  <a:close/>
                </a:path>
              </a:pathLst>
            </a:custGeom>
            <a:solidFill>
              <a:srgbClr val="93C8C7"/>
            </a:solidFill>
            <a:ln w="38100" cap="sq">
              <a:solidFill>
                <a:srgbClr val="000000"/>
              </a:solidFill>
              <a:prstDash val="solid"/>
              <a:miter/>
            </a:ln>
          </p:spPr>
        </p:sp>
        <p:sp>
          <p:nvSpPr>
            <p:cNvPr name="TextBox 14" id="14"/>
            <p:cNvSpPr txBox="true"/>
            <p:nvPr/>
          </p:nvSpPr>
          <p:spPr>
            <a:xfrm>
              <a:off x="0" y="-28575"/>
              <a:ext cx="888040" cy="689929"/>
            </a:xfrm>
            <a:prstGeom prst="rect">
              <a:avLst/>
            </a:prstGeom>
          </p:spPr>
          <p:txBody>
            <a:bodyPr anchor="ctr" rtlCol="false" tIns="50800" lIns="50800" bIns="50800" rIns="50800"/>
            <a:lstStyle/>
            <a:p>
              <a:pPr algn="ctr">
                <a:lnSpc>
                  <a:spcPts val="1960"/>
                </a:lnSpc>
              </a:pPr>
            </a:p>
          </p:txBody>
        </p:sp>
      </p:grpSp>
      <p:grpSp>
        <p:nvGrpSpPr>
          <p:cNvPr name="Group 15" id="15"/>
          <p:cNvGrpSpPr/>
          <p:nvPr/>
        </p:nvGrpSpPr>
        <p:grpSpPr>
          <a:xfrm rot="0">
            <a:off x="15237061" y="1229660"/>
            <a:ext cx="4124584" cy="3071720"/>
            <a:chOff x="0" y="0"/>
            <a:chExt cx="888040" cy="661354"/>
          </a:xfrm>
        </p:grpSpPr>
        <p:sp>
          <p:nvSpPr>
            <p:cNvPr name="Freeform 16" id="16"/>
            <p:cNvSpPr/>
            <p:nvPr/>
          </p:nvSpPr>
          <p:spPr>
            <a:xfrm flipH="false" flipV="false" rot="0">
              <a:off x="0" y="0"/>
              <a:ext cx="888040" cy="661354"/>
            </a:xfrm>
            <a:custGeom>
              <a:avLst/>
              <a:gdLst/>
              <a:ahLst/>
              <a:cxnLst/>
              <a:rect r="r" b="b" t="t" l="l"/>
              <a:pathLst>
                <a:path h="661354" w="888040">
                  <a:moveTo>
                    <a:pt x="0" y="0"/>
                  </a:moveTo>
                  <a:lnTo>
                    <a:pt x="888040" y="0"/>
                  </a:lnTo>
                  <a:lnTo>
                    <a:pt x="888040" y="661354"/>
                  </a:lnTo>
                  <a:lnTo>
                    <a:pt x="0" y="661354"/>
                  </a:lnTo>
                  <a:close/>
                </a:path>
              </a:pathLst>
            </a:custGeom>
            <a:solidFill>
              <a:srgbClr val="776391"/>
            </a:solidFill>
            <a:ln w="38100" cap="sq">
              <a:solidFill>
                <a:srgbClr val="000000"/>
              </a:solidFill>
              <a:prstDash val="solid"/>
              <a:miter/>
            </a:ln>
          </p:spPr>
        </p:sp>
        <p:sp>
          <p:nvSpPr>
            <p:cNvPr name="TextBox 17" id="17"/>
            <p:cNvSpPr txBox="true"/>
            <p:nvPr/>
          </p:nvSpPr>
          <p:spPr>
            <a:xfrm>
              <a:off x="0" y="-28575"/>
              <a:ext cx="888040" cy="689929"/>
            </a:xfrm>
            <a:prstGeom prst="rect">
              <a:avLst/>
            </a:prstGeom>
          </p:spPr>
          <p:txBody>
            <a:bodyPr anchor="ctr" rtlCol="false" tIns="50800" lIns="50800" bIns="50800" rIns="50800"/>
            <a:lstStyle/>
            <a:p>
              <a:pPr algn="ctr">
                <a:lnSpc>
                  <a:spcPts val="1960"/>
                </a:lnSpc>
              </a:pPr>
            </a:p>
          </p:txBody>
        </p:sp>
      </p:grpSp>
      <p:sp>
        <p:nvSpPr>
          <p:cNvPr name="Freeform 18" id="18"/>
          <p:cNvSpPr/>
          <p:nvPr/>
        </p:nvSpPr>
        <p:spPr>
          <a:xfrm flipH="false" flipV="false" rot="0">
            <a:off x="12389516" y="5143500"/>
            <a:ext cx="5252576" cy="4399033"/>
          </a:xfrm>
          <a:custGeom>
            <a:avLst/>
            <a:gdLst/>
            <a:ahLst/>
            <a:cxnLst/>
            <a:rect r="r" b="b" t="t" l="l"/>
            <a:pathLst>
              <a:path h="4399033" w="5252576">
                <a:moveTo>
                  <a:pt x="0" y="0"/>
                </a:moveTo>
                <a:lnTo>
                  <a:pt x="5252577" y="0"/>
                </a:lnTo>
                <a:lnTo>
                  <a:pt x="5252577" y="4399033"/>
                </a:lnTo>
                <a:lnTo>
                  <a:pt x="0" y="4399033"/>
                </a:lnTo>
                <a:lnTo>
                  <a:pt x="0" y="0"/>
                </a:lnTo>
                <a:close/>
              </a:path>
            </a:pathLst>
          </a:custGeom>
          <a:blipFill>
            <a:blip r:embed="rId2"/>
            <a:stretch>
              <a:fillRect l="0" t="0" r="0" b="0"/>
            </a:stretch>
          </a:blipFill>
        </p:spPr>
      </p:sp>
      <p:sp>
        <p:nvSpPr>
          <p:cNvPr name="TextBox 19" id="19"/>
          <p:cNvSpPr txBox="true"/>
          <p:nvPr/>
        </p:nvSpPr>
        <p:spPr>
          <a:xfrm rot="0">
            <a:off x="-166178" y="866910"/>
            <a:ext cx="18454178" cy="3041628"/>
          </a:xfrm>
          <a:prstGeom prst="rect">
            <a:avLst/>
          </a:prstGeom>
        </p:spPr>
        <p:txBody>
          <a:bodyPr anchor="t" rtlCol="false" tIns="0" lIns="0" bIns="0" rIns="0">
            <a:spAutoFit/>
          </a:bodyPr>
          <a:lstStyle/>
          <a:p>
            <a:pPr algn="ctr">
              <a:lnSpc>
                <a:spcPts val="21351"/>
              </a:lnSpc>
              <a:spcBef>
                <a:spcPct val="0"/>
              </a:spcBef>
            </a:pPr>
            <a:r>
              <a:rPr lang="en-US" sz="15250" spc="-1143">
                <a:solidFill>
                  <a:srgbClr val="FFFFFF"/>
                </a:solidFill>
                <a:latin typeface="Agrandir Grand Heavy"/>
              </a:rPr>
              <a:t>CHALLENGES</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DAF80ZQyyB4</dc:identifier>
  <dcterms:modified xsi:type="dcterms:W3CDTF">2011-08-01T06:04:30Z</dcterms:modified>
  <cp:revision>1</cp:revision>
  <dc:title>Blood Dr﻿oplet</dc:title>
</cp:coreProperties>
</file>